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2" r:id="rId2"/>
    <p:sldId id="319" r:id="rId3"/>
    <p:sldId id="320" r:id="rId4"/>
    <p:sldId id="321" r:id="rId5"/>
    <p:sldId id="323" r:id="rId6"/>
    <p:sldId id="324" r:id="rId7"/>
    <p:sldId id="325" r:id="rId8"/>
    <p:sldId id="326" r:id="rId9"/>
    <p:sldId id="327" r:id="rId10"/>
    <p:sldId id="336" r:id="rId11"/>
    <p:sldId id="328" r:id="rId12"/>
    <p:sldId id="329" r:id="rId13"/>
    <p:sldId id="335" r:id="rId14"/>
    <p:sldId id="332" r:id="rId15"/>
    <p:sldId id="334" r:id="rId16"/>
    <p:sldId id="337" r:id="rId17"/>
    <p:sldId id="338" r:id="rId18"/>
    <p:sldId id="322" r:id="rId19"/>
    <p:sldId id="339" r:id="rId20"/>
    <p:sldId id="340" r:id="rId21"/>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B7"/>
    <a:srgbClr val="EEE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1156"/>
  </p:normalViewPr>
  <p:slideViewPr>
    <p:cSldViewPr snapToGrid="0">
      <p:cViewPr varScale="1">
        <p:scale>
          <a:sx n="102" d="100"/>
          <a:sy n="102" d="100"/>
        </p:scale>
        <p:origin x="14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3207F-36A1-4745-A60F-0B0F8B0DCA05}" type="datetimeFigureOut">
              <a:rPr lang="en-GR" smtClean="0"/>
              <a:t>16/2/24</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7B3E0-5216-404F-920A-9B0C358AD28C}" type="slidenum">
              <a:rPr lang="en-GR" smtClean="0"/>
              <a:t>‹#›</a:t>
            </a:fld>
            <a:endParaRPr lang="en-GR"/>
          </a:p>
        </p:txBody>
      </p:sp>
    </p:spTree>
    <p:extLst>
      <p:ext uri="{BB962C8B-B14F-4D97-AF65-F5344CB8AC3E}">
        <p14:creationId xmlns:p14="http://schemas.microsoft.com/office/powerpoint/2010/main" val="2217431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Officer_of_the_Order_of_the_British_Empir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Fantasy_novel" TargetMode="External"/><Relationship Id="rId5" Type="http://schemas.openxmlformats.org/officeDocument/2006/relationships/hyperlink" Target="https://en.wikipedia.org/wiki/Fantasy_comedy" TargetMode="External"/><Relationship Id="rId4" Type="http://schemas.openxmlformats.org/officeDocument/2006/relationships/hyperlink" Target="https://en.wikipedia.org/wiki/Satir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quoteinvestigator.com/2017/05/10/merely/#f+16064+1+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1</a:t>
            </a:fld>
            <a:endParaRPr lang="en-GB"/>
          </a:p>
        </p:txBody>
      </p:sp>
    </p:spTree>
    <p:extLst>
      <p:ext uri="{BB962C8B-B14F-4D97-AF65-F5344CB8AC3E}">
        <p14:creationId xmlns:p14="http://schemas.microsoft.com/office/powerpoint/2010/main" val="225646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b="1" kern="100" dirty="0">
                <a:effectLst/>
                <a:latin typeface="Times New Roman" panose="02020603050405020304" pitchFamily="18" charset="0"/>
                <a:ea typeface="Calibri" panose="020F0502020204030204" pitchFamily="34" charset="0"/>
                <a:cs typeface="Times New Roman" panose="02020603050405020304" pitchFamily="18" charset="0"/>
              </a:rPr>
              <a:t>Τότε πως οι επιστήμες σημειώνουν πρόοδο</a:t>
            </a:r>
            <a:r>
              <a:rPr lang="el-GR"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R" sz="1800" kern="100" dirty="0">
                <a:effectLst/>
                <a:latin typeface="Times New Roman" panose="02020603050405020304" pitchFamily="18" charset="0"/>
                <a:ea typeface="Calibri" panose="020F0502020204030204" pitchFamily="34" charset="0"/>
                <a:cs typeface="Times New Roman" panose="02020603050405020304" pitchFamily="18" charset="0"/>
              </a:rPr>
              <a:t>Οι εμμονές και οι μεροληψίες δεν είναι ζήτημα ευφυίας ή μόρφωσης. Μελέτες έχουν δείξει πως οι επιστήμονες υπόκεινται στις ίδιες γνωστικές προκαταλήψεις με όλους τους υπολοίπους. Η επιτυχία της επιστήμης δε στηρίζεται στην </a:t>
            </a:r>
            <a:r>
              <a:rPr lang="en-GR" sz="1800" b="1" kern="100" dirty="0">
                <a:effectLst/>
                <a:latin typeface="Times New Roman" panose="02020603050405020304" pitchFamily="18" charset="0"/>
                <a:ea typeface="Calibri" panose="020F0502020204030204" pitchFamily="34" charset="0"/>
                <a:cs typeface="Times New Roman" panose="02020603050405020304" pitchFamily="18" charset="0"/>
              </a:rPr>
              <a:t>υπέρτερη ικανότητα λογικής σκέψη</a:t>
            </a:r>
            <a:r>
              <a:rPr lang="en-GR" sz="1800" kern="100" dirty="0">
                <a:effectLst/>
                <a:latin typeface="Times New Roman" panose="02020603050405020304" pitchFamily="18" charset="0"/>
                <a:ea typeface="Calibri" panose="020F0502020204030204" pitchFamily="34" charset="0"/>
                <a:cs typeface="Times New Roman" panose="02020603050405020304" pitchFamily="18" charset="0"/>
              </a:rPr>
              <a:t>ς των ακαδημαϊκών αλλά στη δομή της επιστημονικής μεθόδου. Μέσω της επιβεβαίωσης, της διάψευσης και του ανεξάρτητου ελέγχου των πειραματικών αποτελεσμάτων (peer-review) οι ανθρώπινες μεροληψίες εξαλείφονται, οδηγώντας σε πιο στέρεη γνώση.</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R"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0" u="none" strike="noStrike" dirty="0">
                <a:solidFill>
                  <a:srgbClr val="202122"/>
                </a:solidFill>
                <a:effectLst/>
                <a:latin typeface="Arial" panose="020B0604020202020204" pitchFamily="34" charset="0"/>
              </a:rPr>
              <a:t>Sir Terence David John Pratchett</a:t>
            </a:r>
            <a:r>
              <a:rPr lang="en-GB" sz="2800" b="0" i="0" u="none" strike="noStrike" dirty="0">
                <a:solidFill>
                  <a:srgbClr val="202122"/>
                </a:solidFill>
                <a:effectLst/>
                <a:latin typeface="Arial" panose="020B0604020202020204" pitchFamily="34" charset="0"/>
              </a:rPr>
              <a:t> </a:t>
            </a:r>
            <a:r>
              <a:rPr lang="en-GB" sz="2800" b="0" i="0" u="none" strike="noStrike" dirty="0">
                <a:solidFill>
                  <a:srgbClr val="795CB2"/>
                </a:solidFill>
                <a:effectLst/>
                <a:latin typeface="Arial" panose="020B0604020202020204" pitchFamily="34" charset="0"/>
                <a:hlinkClick r:id="rId3" tooltip="Officer of the Order of the British Empire"/>
              </a:rPr>
              <a:t>OBE</a:t>
            </a:r>
            <a:r>
              <a:rPr lang="en-GB" sz="2800" b="0" i="0" u="none" strike="noStrike" dirty="0">
                <a:solidFill>
                  <a:srgbClr val="202122"/>
                </a:solidFill>
                <a:effectLst/>
                <a:latin typeface="Arial" panose="020B0604020202020204" pitchFamily="34" charset="0"/>
              </a:rPr>
              <a:t> (28 April 1948 – 12 March 2015) was an English author, </a:t>
            </a:r>
            <a:r>
              <a:rPr lang="en-GB" sz="2800" b="0" i="0" u="none" strike="noStrike" dirty="0" err="1">
                <a:solidFill>
                  <a:srgbClr val="202122"/>
                </a:solidFill>
                <a:effectLst/>
                <a:latin typeface="Arial" panose="020B0604020202020204" pitchFamily="34" charset="0"/>
              </a:rPr>
              <a:t>humorist</a:t>
            </a:r>
            <a:r>
              <a:rPr lang="en-GB" sz="2800" b="0" i="0" u="none" strike="noStrike" dirty="0">
                <a:solidFill>
                  <a:srgbClr val="202122"/>
                </a:solidFill>
                <a:effectLst/>
                <a:latin typeface="Arial" panose="020B0604020202020204" pitchFamily="34" charset="0"/>
              </a:rPr>
              <a:t>, and </a:t>
            </a:r>
            <a:r>
              <a:rPr lang="en-GB" sz="2800" b="0" i="0" u="none" strike="noStrike" dirty="0">
                <a:solidFill>
                  <a:srgbClr val="795CB2"/>
                </a:solidFill>
                <a:effectLst/>
                <a:latin typeface="Arial" panose="020B0604020202020204" pitchFamily="34" charset="0"/>
                <a:hlinkClick r:id="rId4" tooltip="Satire"/>
              </a:rPr>
              <a:t>satirist</a:t>
            </a:r>
            <a:r>
              <a:rPr lang="en-GB" sz="2800" b="0" i="0" u="none" strike="noStrike" dirty="0">
                <a:solidFill>
                  <a:srgbClr val="202122"/>
                </a:solidFill>
                <a:effectLst/>
                <a:latin typeface="Arial" panose="020B0604020202020204" pitchFamily="34" charset="0"/>
              </a:rPr>
              <a:t>, best known for his 41 </a:t>
            </a:r>
            <a:r>
              <a:rPr lang="en-GB" sz="2800" b="0" i="0" u="none" strike="noStrike" dirty="0">
                <a:solidFill>
                  <a:srgbClr val="795CB2"/>
                </a:solidFill>
                <a:effectLst/>
                <a:latin typeface="Arial" panose="020B0604020202020204" pitchFamily="34" charset="0"/>
                <a:hlinkClick r:id="rId5" tooltip="Fantasy comedy"/>
              </a:rPr>
              <a:t>comic</a:t>
            </a:r>
            <a:r>
              <a:rPr lang="en-GB" sz="2800" b="0" i="0" u="none" strike="noStrike" dirty="0">
                <a:solidFill>
                  <a:srgbClr val="202122"/>
                </a:solidFill>
                <a:effectLst/>
                <a:latin typeface="Arial" panose="020B0604020202020204" pitchFamily="34" charset="0"/>
              </a:rPr>
              <a:t> </a:t>
            </a:r>
            <a:r>
              <a:rPr lang="en-GB" sz="2800" b="0" i="0" u="none" strike="noStrike" dirty="0">
                <a:solidFill>
                  <a:srgbClr val="795CB2"/>
                </a:solidFill>
                <a:effectLst/>
                <a:latin typeface="Arial" panose="020B0604020202020204" pitchFamily="34" charset="0"/>
                <a:hlinkClick r:id="rId6" tooltip="Fantasy novel"/>
              </a:rPr>
              <a:t>fantasy novels</a:t>
            </a:r>
            <a:endParaRPr lang="en-G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R" dirty="0"/>
          </a:p>
        </p:txBody>
      </p:sp>
      <p:sp>
        <p:nvSpPr>
          <p:cNvPr id="4" name="Slide Number Placeholder 3"/>
          <p:cNvSpPr>
            <a:spLocks noGrp="1"/>
          </p:cNvSpPr>
          <p:nvPr>
            <p:ph type="sldNum" sz="quarter" idx="5"/>
          </p:nvPr>
        </p:nvSpPr>
        <p:spPr/>
        <p:txBody>
          <a:bodyPr/>
          <a:lstStyle/>
          <a:p>
            <a:fld id="{DAD7B3E0-5216-404F-920A-9B0C358AD28C}" type="slidenum">
              <a:rPr lang="en-GR" smtClean="0"/>
              <a:t>12</a:t>
            </a:fld>
            <a:endParaRPr lang="en-GR"/>
          </a:p>
        </p:txBody>
      </p:sp>
    </p:spTree>
    <p:extLst>
      <p:ext uri="{BB962C8B-B14F-4D97-AF65-F5344CB8AC3E}">
        <p14:creationId xmlns:p14="http://schemas.microsoft.com/office/powerpoint/2010/main" val="4186999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2D0DE-7B15-007F-21D1-EA7956BB1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22FD1-C7E0-16E7-F531-AEBC3EF9D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9773C-54E6-4B44-5CC7-1F66EF781D42}"/>
              </a:ext>
            </a:extLst>
          </p:cNvPr>
          <p:cNvSpPr>
            <a:spLocks noGrp="1"/>
          </p:cNvSpPr>
          <p:nvPr>
            <p:ph type="body" idx="1"/>
          </p:nvPr>
        </p:nvSpPr>
        <p:spPr/>
        <p:txBody>
          <a:bodyPr/>
          <a:lstStyle/>
          <a:p>
            <a:r>
              <a:rPr lang="en-GB" dirty="0"/>
              <a:t>https://</a:t>
            </a:r>
            <a:r>
              <a:rPr lang="en-GB" dirty="0" err="1"/>
              <a:t>www.oecd-ilibrary.org</a:t>
            </a:r>
            <a:r>
              <a:rPr lang="en-GB" dirty="0"/>
              <a:t>/sites/9149c2f5-en/</a:t>
            </a:r>
            <a:r>
              <a:rPr lang="en-GB" dirty="0" err="1"/>
              <a:t>index.html?itemId</a:t>
            </a:r>
            <a:r>
              <a:rPr lang="en-GB" dirty="0"/>
              <a:t>=/content/component/9149c2f5-en</a:t>
            </a:r>
          </a:p>
          <a:p>
            <a:endParaRPr lang="en-GB" dirty="0"/>
          </a:p>
          <a:p>
            <a:r>
              <a:rPr lang="en-GB" dirty="0"/>
              <a:t>https://</a:t>
            </a:r>
            <a:r>
              <a:rPr lang="en-GB" dirty="0" err="1"/>
              <a:t>www.oecd.org</a:t>
            </a:r>
            <a:r>
              <a:rPr lang="en-GB" dirty="0"/>
              <a:t>/publication/pisa-2022-results/country-notes/greece-a24e696b#chapter-d1e11</a:t>
            </a:r>
            <a:endParaRPr lang="en-GR" dirty="0"/>
          </a:p>
        </p:txBody>
      </p:sp>
      <p:sp>
        <p:nvSpPr>
          <p:cNvPr id="4" name="Slide Number Placeholder 3">
            <a:extLst>
              <a:ext uri="{FF2B5EF4-FFF2-40B4-BE49-F238E27FC236}">
                <a16:creationId xmlns:a16="http://schemas.microsoft.com/office/drawing/2014/main" id="{79F49B05-7E37-9AAD-95C6-F56606F0B5CB}"/>
              </a:ext>
            </a:extLst>
          </p:cNvPr>
          <p:cNvSpPr>
            <a:spLocks noGrp="1"/>
          </p:cNvSpPr>
          <p:nvPr>
            <p:ph type="sldNum" sz="quarter" idx="5"/>
          </p:nvPr>
        </p:nvSpPr>
        <p:spPr/>
        <p:txBody>
          <a:bodyPr/>
          <a:lstStyle/>
          <a:p>
            <a:fld id="{DAD7B3E0-5216-404F-920A-9B0C358AD28C}" type="slidenum">
              <a:rPr lang="en-GR" smtClean="0"/>
              <a:t>13</a:t>
            </a:fld>
            <a:endParaRPr lang="en-GR"/>
          </a:p>
        </p:txBody>
      </p:sp>
    </p:spTree>
    <p:extLst>
      <p:ext uri="{BB962C8B-B14F-4D97-AF65-F5344CB8AC3E}">
        <p14:creationId xmlns:p14="http://schemas.microsoft.com/office/powerpoint/2010/main" val="2946676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7BCFB-03B6-BEAB-1B56-050C3B26D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045F5-98E8-4A07-D150-E8F1A64D2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8F206-1C67-27FB-172D-2F04525A4366}"/>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02FA88D9-5EFF-FAA0-8B3C-E9EB50439333}"/>
              </a:ext>
            </a:extLst>
          </p:cNvPr>
          <p:cNvSpPr>
            <a:spLocks noGrp="1"/>
          </p:cNvSpPr>
          <p:nvPr>
            <p:ph type="sldNum" sz="quarter" idx="5"/>
          </p:nvPr>
        </p:nvSpPr>
        <p:spPr/>
        <p:txBody>
          <a:bodyPr/>
          <a:lstStyle/>
          <a:p>
            <a:fld id="{DAD7B3E0-5216-404F-920A-9B0C358AD28C}" type="slidenum">
              <a:rPr lang="en-GR" smtClean="0"/>
              <a:t>14</a:t>
            </a:fld>
            <a:endParaRPr lang="en-GR"/>
          </a:p>
        </p:txBody>
      </p:sp>
    </p:spTree>
    <p:extLst>
      <p:ext uri="{BB962C8B-B14F-4D97-AF65-F5344CB8AC3E}">
        <p14:creationId xmlns:p14="http://schemas.microsoft.com/office/powerpoint/2010/main" val="90605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98F3F-F675-DFEE-1EE1-66B2995CB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94649-0193-98A0-34BC-3116BA1AD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433CB-59F6-5717-FB71-E97F39F790B1}"/>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473F2B72-56FA-4E0C-F24F-677C9F29B6A4}"/>
              </a:ext>
            </a:extLst>
          </p:cNvPr>
          <p:cNvSpPr>
            <a:spLocks noGrp="1"/>
          </p:cNvSpPr>
          <p:nvPr>
            <p:ph type="sldNum" sz="quarter" idx="5"/>
          </p:nvPr>
        </p:nvSpPr>
        <p:spPr/>
        <p:txBody>
          <a:bodyPr/>
          <a:lstStyle/>
          <a:p>
            <a:fld id="{DAD7B3E0-5216-404F-920A-9B0C358AD28C}" type="slidenum">
              <a:rPr lang="en-GR" smtClean="0"/>
              <a:t>15</a:t>
            </a:fld>
            <a:endParaRPr lang="en-GR"/>
          </a:p>
        </p:txBody>
      </p:sp>
    </p:spTree>
    <p:extLst>
      <p:ext uri="{BB962C8B-B14F-4D97-AF65-F5344CB8AC3E}">
        <p14:creationId xmlns:p14="http://schemas.microsoft.com/office/powerpoint/2010/main" val="265261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B3DF-02F0-6A52-8896-AD4B4F356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8F0A8-21FA-4659-0FE6-CEBB8F4B1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719CE7-C199-20DD-89FB-89430B461288}"/>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1C23AFFC-11A0-DCD8-77FC-A5CE064C8728}"/>
              </a:ext>
            </a:extLst>
          </p:cNvPr>
          <p:cNvSpPr>
            <a:spLocks noGrp="1"/>
          </p:cNvSpPr>
          <p:nvPr>
            <p:ph type="sldNum" sz="quarter" idx="5"/>
          </p:nvPr>
        </p:nvSpPr>
        <p:spPr/>
        <p:txBody>
          <a:bodyPr/>
          <a:lstStyle/>
          <a:p>
            <a:fld id="{DAD7B3E0-5216-404F-920A-9B0C358AD28C}" type="slidenum">
              <a:rPr lang="en-GR" smtClean="0"/>
              <a:t>16</a:t>
            </a:fld>
            <a:endParaRPr lang="en-GR"/>
          </a:p>
        </p:txBody>
      </p:sp>
    </p:spTree>
    <p:extLst>
      <p:ext uri="{BB962C8B-B14F-4D97-AF65-F5344CB8AC3E}">
        <p14:creationId xmlns:p14="http://schemas.microsoft.com/office/powerpoint/2010/main" val="738002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D3139-59BA-FE89-746B-E78BEB3AC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D0DF9-9E50-36EB-E206-2455EAD1B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3DB55-0740-A567-5FF1-737AE84229B2}"/>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6CEB4B06-6730-7E7E-2BAE-296B689F94ED}"/>
              </a:ext>
            </a:extLst>
          </p:cNvPr>
          <p:cNvSpPr>
            <a:spLocks noGrp="1"/>
          </p:cNvSpPr>
          <p:nvPr>
            <p:ph type="sldNum" sz="quarter" idx="5"/>
          </p:nvPr>
        </p:nvSpPr>
        <p:spPr/>
        <p:txBody>
          <a:bodyPr/>
          <a:lstStyle/>
          <a:p>
            <a:fld id="{DAD7B3E0-5216-404F-920A-9B0C358AD28C}" type="slidenum">
              <a:rPr lang="en-GR" smtClean="0"/>
              <a:t>17</a:t>
            </a:fld>
            <a:endParaRPr lang="en-GR"/>
          </a:p>
        </p:txBody>
      </p:sp>
    </p:spTree>
    <p:extLst>
      <p:ext uri="{BB962C8B-B14F-4D97-AF65-F5344CB8AC3E}">
        <p14:creationId xmlns:p14="http://schemas.microsoft.com/office/powerpoint/2010/main" val="146595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88969-6DE1-BD67-45BB-78C8C1D9D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A3A18-87BE-BA09-5BA2-83FFCE6CC1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1D96B-7C4F-0EC7-E5EB-9F139E677350}"/>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C435C419-077F-1EF1-FB6F-8EDAEC24EAC9}"/>
              </a:ext>
            </a:extLst>
          </p:cNvPr>
          <p:cNvSpPr>
            <a:spLocks noGrp="1"/>
          </p:cNvSpPr>
          <p:nvPr>
            <p:ph type="sldNum" sz="quarter" idx="5"/>
          </p:nvPr>
        </p:nvSpPr>
        <p:spPr/>
        <p:txBody>
          <a:bodyPr/>
          <a:lstStyle/>
          <a:p>
            <a:fld id="{DAD7B3E0-5216-404F-920A-9B0C358AD28C}" type="slidenum">
              <a:rPr lang="en-GR" smtClean="0"/>
              <a:t>20</a:t>
            </a:fld>
            <a:endParaRPr lang="en-GR"/>
          </a:p>
        </p:txBody>
      </p:sp>
    </p:spTree>
    <p:extLst>
      <p:ext uri="{BB962C8B-B14F-4D97-AF65-F5344CB8AC3E}">
        <p14:creationId xmlns:p14="http://schemas.microsoft.com/office/powerpoint/2010/main" val="2234922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πρόβλημα της </a:t>
            </a:r>
            <a:r>
              <a:rPr lang="el-GR" dirty="0" err="1"/>
              <a:t>οριοθετησης</a:t>
            </a:r>
            <a:br>
              <a:rPr lang="el-GR" dirty="0"/>
            </a:br>
            <a:r>
              <a:rPr lang="el-GR" dirty="0"/>
              <a:t>(</a:t>
            </a:r>
            <a:r>
              <a:rPr lang="en-US" dirty="0"/>
              <a:t>demarcation problem)</a:t>
            </a:r>
            <a:endParaRPr lang="el-GR" dirty="0"/>
          </a:p>
          <a:p>
            <a:endParaRPr lang="el-GR" dirty="0"/>
          </a:p>
          <a:p>
            <a:r>
              <a:rPr lang="en-GB" b="0" i="0" u="none" strike="noStrike" dirty="0">
                <a:solidFill>
                  <a:srgbClr val="000000"/>
                </a:solidFill>
                <a:effectLst/>
                <a:latin typeface="Arial" panose="020B0604020202020204" pitchFamily="34" charset="0"/>
              </a:rPr>
              <a:t>Historicism: the idea that history has a pattern, a purpose and an ending, and that it moves inexorably toward that end according to certain laws. </a:t>
            </a:r>
          </a:p>
          <a:p>
            <a:r>
              <a:rPr lang="en-GB" dirty="0"/>
              <a:t>https://</a:t>
            </a:r>
            <a:r>
              <a:rPr lang="en-GB" dirty="0" err="1"/>
              <a:t>philosophynow.org</a:t>
            </a:r>
            <a:r>
              <a:rPr lang="en-GB" dirty="0"/>
              <a:t>/issues/131/</a:t>
            </a:r>
            <a:r>
              <a:rPr lang="en-GB" dirty="0" err="1"/>
              <a:t>Popper_on_Marx_on_History</a:t>
            </a:r>
            <a:endParaRPr lang="en-GR" dirty="0"/>
          </a:p>
        </p:txBody>
      </p:sp>
      <p:sp>
        <p:nvSpPr>
          <p:cNvPr id="4" name="Slide Number Placeholder 3"/>
          <p:cNvSpPr>
            <a:spLocks noGrp="1"/>
          </p:cNvSpPr>
          <p:nvPr>
            <p:ph type="sldNum" sz="quarter" idx="5"/>
          </p:nvPr>
        </p:nvSpPr>
        <p:spPr/>
        <p:txBody>
          <a:bodyPr/>
          <a:lstStyle/>
          <a:p>
            <a:fld id="{DAD7B3E0-5216-404F-920A-9B0C358AD28C}" type="slidenum">
              <a:rPr lang="en-GR" smtClean="0"/>
              <a:t>4</a:t>
            </a:fld>
            <a:endParaRPr lang="en-GR"/>
          </a:p>
        </p:txBody>
      </p:sp>
    </p:spTree>
    <p:extLst>
      <p:ext uri="{BB962C8B-B14F-4D97-AF65-F5344CB8AC3E}">
        <p14:creationId xmlns:p14="http://schemas.microsoft.com/office/powerpoint/2010/main" val="2768438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www.parapolitika.gr</a:t>
            </a:r>
            <a:r>
              <a:rPr lang="en-GB" dirty="0"/>
              <a:t>//stories/article/1127094/ekklisia-kai-emvolia-i-eguklios-tou-1864-gia-tin-eulogia-autoheires-oi-arnites-diaprattoun-thanasimo-amartima/</a:t>
            </a:r>
            <a:endParaRPr lang="en-GR" dirty="0"/>
          </a:p>
        </p:txBody>
      </p:sp>
      <p:sp>
        <p:nvSpPr>
          <p:cNvPr id="4" name="Slide Number Placeholder 3"/>
          <p:cNvSpPr>
            <a:spLocks noGrp="1"/>
          </p:cNvSpPr>
          <p:nvPr>
            <p:ph type="sldNum" sz="quarter" idx="5"/>
          </p:nvPr>
        </p:nvSpPr>
        <p:spPr/>
        <p:txBody>
          <a:bodyPr/>
          <a:lstStyle/>
          <a:p>
            <a:fld id="{DAD7B3E0-5216-404F-920A-9B0C358AD28C}" type="slidenum">
              <a:rPr lang="en-GR" smtClean="0"/>
              <a:t>5</a:t>
            </a:fld>
            <a:endParaRPr lang="en-GR"/>
          </a:p>
        </p:txBody>
      </p:sp>
    </p:spTree>
    <p:extLst>
      <p:ext uri="{BB962C8B-B14F-4D97-AF65-F5344CB8AC3E}">
        <p14:creationId xmlns:p14="http://schemas.microsoft.com/office/powerpoint/2010/main" val="2431913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E1092-EDF5-1422-0A71-65ED996B9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1FD04-6EFB-EEE2-B98B-CF6BE57C4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74F4E-03D6-B8E2-51C3-F352B1C1A68E}"/>
              </a:ext>
            </a:extLst>
          </p:cNvPr>
          <p:cNvSpPr>
            <a:spLocks noGrp="1"/>
          </p:cNvSpPr>
          <p:nvPr>
            <p:ph type="body" idx="1"/>
          </p:nvPr>
        </p:nvSpPr>
        <p:spPr/>
        <p:txBody>
          <a:bodyPr/>
          <a:lstStyle/>
          <a:p>
            <a:r>
              <a:rPr lang="en-GB" dirty="0"/>
              <a:t>https://</a:t>
            </a:r>
            <a:r>
              <a:rPr lang="en-GB" dirty="0" err="1"/>
              <a:t>www.who.int</a:t>
            </a:r>
            <a:r>
              <a:rPr lang="en-GB" dirty="0"/>
              <a:t>/news-room/spotlight/history-of-vaccination/history-of-smallpox-vaccination</a:t>
            </a:r>
            <a:endParaRPr lang="en-GR" dirty="0"/>
          </a:p>
        </p:txBody>
      </p:sp>
      <p:sp>
        <p:nvSpPr>
          <p:cNvPr id="4" name="Slide Number Placeholder 3">
            <a:extLst>
              <a:ext uri="{FF2B5EF4-FFF2-40B4-BE49-F238E27FC236}">
                <a16:creationId xmlns:a16="http://schemas.microsoft.com/office/drawing/2014/main" id="{B5117855-C72C-A2A8-38BE-574390898BF0}"/>
              </a:ext>
            </a:extLst>
          </p:cNvPr>
          <p:cNvSpPr>
            <a:spLocks noGrp="1"/>
          </p:cNvSpPr>
          <p:nvPr>
            <p:ph type="sldNum" sz="quarter" idx="5"/>
          </p:nvPr>
        </p:nvSpPr>
        <p:spPr/>
        <p:txBody>
          <a:bodyPr/>
          <a:lstStyle/>
          <a:p>
            <a:fld id="{DAD7B3E0-5216-404F-920A-9B0C358AD28C}" type="slidenum">
              <a:rPr lang="en-GR" smtClean="0"/>
              <a:t>6</a:t>
            </a:fld>
            <a:endParaRPr lang="en-GR"/>
          </a:p>
        </p:txBody>
      </p:sp>
    </p:spTree>
    <p:extLst>
      <p:ext uri="{BB962C8B-B14F-4D97-AF65-F5344CB8AC3E}">
        <p14:creationId xmlns:p14="http://schemas.microsoft.com/office/powerpoint/2010/main" val="1741177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79B2D-9F34-7217-A2EF-A04459690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DB38C-066D-0AC5-94C8-22CC1DA5D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5A5082-C282-43E3-3CCA-84A7EFC94496}"/>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A31D0338-A6AB-8945-8C8A-D258118DBBC4}"/>
              </a:ext>
            </a:extLst>
          </p:cNvPr>
          <p:cNvSpPr>
            <a:spLocks noGrp="1"/>
          </p:cNvSpPr>
          <p:nvPr>
            <p:ph type="sldNum" sz="quarter" idx="5"/>
          </p:nvPr>
        </p:nvSpPr>
        <p:spPr/>
        <p:txBody>
          <a:bodyPr/>
          <a:lstStyle/>
          <a:p>
            <a:fld id="{DAD7B3E0-5216-404F-920A-9B0C358AD28C}" type="slidenum">
              <a:rPr lang="en-GR" smtClean="0"/>
              <a:t>7</a:t>
            </a:fld>
            <a:endParaRPr lang="en-GR"/>
          </a:p>
        </p:txBody>
      </p:sp>
    </p:spTree>
    <p:extLst>
      <p:ext uri="{BB962C8B-B14F-4D97-AF65-F5344CB8AC3E}">
        <p14:creationId xmlns:p14="http://schemas.microsoft.com/office/powerpoint/2010/main" val="113515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3CEF4-52E2-4302-4596-73C5AA580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79A0F-0E1B-D6C3-7E70-450BB40F0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02650-F285-0650-E392-D82879A142D1}"/>
              </a:ext>
            </a:extLst>
          </p:cNvPr>
          <p:cNvSpPr>
            <a:spLocks noGrp="1"/>
          </p:cNvSpPr>
          <p:nvPr>
            <p:ph type="body" idx="1"/>
          </p:nvPr>
        </p:nvSpPr>
        <p:spPr/>
        <p:txBody>
          <a:bodyPr/>
          <a:lstStyle/>
          <a:p>
            <a:r>
              <a:rPr lang="en-GB" dirty="0"/>
              <a:t>https://</a:t>
            </a:r>
            <a:r>
              <a:rPr lang="en-GB" dirty="0" err="1"/>
              <a:t>www.ncbi.nlm.nih.gov</a:t>
            </a:r>
            <a:r>
              <a:rPr lang="en-GB" dirty="0"/>
              <a:t>/</a:t>
            </a:r>
            <a:r>
              <a:rPr lang="en-GB" dirty="0" err="1"/>
              <a:t>pmc</a:t>
            </a:r>
            <a:r>
              <a:rPr lang="en-GB" dirty="0"/>
              <a:t>/articles/PMC3062901/</a:t>
            </a:r>
            <a:endParaRPr lang="en-GR" dirty="0"/>
          </a:p>
        </p:txBody>
      </p:sp>
      <p:sp>
        <p:nvSpPr>
          <p:cNvPr id="4" name="Slide Number Placeholder 3">
            <a:extLst>
              <a:ext uri="{FF2B5EF4-FFF2-40B4-BE49-F238E27FC236}">
                <a16:creationId xmlns:a16="http://schemas.microsoft.com/office/drawing/2014/main" id="{1DB700C7-C9DE-FA90-0E15-B099B75A6C36}"/>
              </a:ext>
            </a:extLst>
          </p:cNvPr>
          <p:cNvSpPr>
            <a:spLocks noGrp="1"/>
          </p:cNvSpPr>
          <p:nvPr>
            <p:ph type="sldNum" sz="quarter" idx="5"/>
          </p:nvPr>
        </p:nvSpPr>
        <p:spPr/>
        <p:txBody>
          <a:bodyPr/>
          <a:lstStyle/>
          <a:p>
            <a:fld id="{DAD7B3E0-5216-404F-920A-9B0C358AD28C}" type="slidenum">
              <a:rPr lang="en-GR" smtClean="0"/>
              <a:t>8</a:t>
            </a:fld>
            <a:endParaRPr lang="en-GR"/>
          </a:p>
        </p:txBody>
      </p:sp>
    </p:spTree>
    <p:extLst>
      <p:ext uri="{BB962C8B-B14F-4D97-AF65-F5344CB8AC3E}">
        <p14:creationId xmlns:p14="http://schemas.microsoft.com/office/powerpoint/2010/main" val="3908626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38256-F723-DDC5-1237-49456566C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0CDF6-F4ED-6A51-D845-E23CE2676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7E179-C4AA-DFF8-B72B-B0173FD29272}"/>
              </a:ext>
            </a:extLst>
          </p:cNvPr>
          <p:cNvSpPr>
            <a:spLocks noGrp="1"/>
          </p:cNvSpPr>
          <p:nvPr>
            <p:ph type="body" idx="1"/>
          </p:nvPr>
        </p:nvSpPr>
        <p:spPr/>
        <p:txBody>
          <a:bodyPr/>
          <a:lstStyle/>
          <a:p>
            <a:r>
              <a:rPr lang="en-GB" dirty="0"/>
              <a:t>https://</a:t>
            </a:r>
            <a:r>
              <a:rPr lang="en-GB" dirty="0" err="1"/>
              <a:t>www.ncbi.nlm.nih.gov</a:t>
            </a:r>
            <a:r>
              <a:rPr lang="en-GB" dirty="0"/>
              <a:t>/</a:t>
            </a:r>
            <a:r>
              <a:rPr lang="en-GB" dirty="0" err="1"/>
              <a:t>pmc</a:t>
            </a:r>
            <a:r>
              <a:rPr lang="en-GB" dirty="0"/>
              <a:t>/articles/PMC3062901/</a:t>
            </a:r>
            <a:endParaRPr lang="en-GR" dirty="0"/>
          </a:p>
        </p:txBody>
      </p:sp>
      <p:sp>
        <p:nvSpPr>
          <p:cNvPr id="4" name="Slide Number Placeholder 3">
            <a:extLst>
              <a:ext uri="{FF2B5EF4-FFF2-40B4-BE49-F238E27FC236}">
                <a16:creationId xmlns:a16="http://schemas.microsoft.com/office/drawing/2014/main" id="{3DCAD103-6A3B-E007-03B4-95284D71E4D1}"/>
              </a:ext>
            </a:extLst>
          </p:cNvPr>
          <p:cNvSpPr>
            <a:spLocks noGrp="1"/>
          </p:cNvSpPr>
          <p:nvPr>
            <p:ph type="sldNum" sz="quarter" idx="5"/>
          </p:nvPr>
        </p:nvSpPr>
        <p:spPr/>
        <p:txBody>
          <a:bodyPr/>
          <a:lstStyle/>
          <a:p>
            <a:fld id="{DAD7B3E0-5216-404F-920A-9B0C358AD28C}" type="slidenum">
              <a:rPr lang="en-GR" smtClean="0"/>
              <a:t>9</a:t>
            </a:fld>
            <a:endParaRPr lang="en-GR"/>
          </a:p>
        </p:txBody>
      </p:sp>
    </p:spTree>
    <p:extLst>
      <p:ext uri="{BB962C8B-B14F-4D97-AF65-F5344CB8AC3E}">
        <p14:creationId xmlns:p14="http://schemas.microsoft.com/office/powerpoint/2010/main" val="3060121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A28F8-0694-0B28-681B-0C4B14AE0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A3487-D14A-EF07-441D-989D63965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1569B-90CD-AD80-F893-4D7DA5BD63CB}"/>
              </a:ext>
            </a:extLst>
          </p:cNvPr>
          <p:cNvSpPr>
            <a:spLocks noGrp="1"/>
          </p:cNvSpPr>
          <p:nvPr>
            <p:ph type="body" idx="1"/>
          </p:nvPr>
        </p:nvSpPr>
        <p:spPr/>
        <p:txBody>
          <a:bodyPr/>
          <a:lstStyle/>
          <a:p>
            <a:r>
              <a:rPr lang="el-GR" dirty="0" err="1"/>
              <a:t>Αποδ</a:t>
            </a:r>
            <a:r>
              <a:rPr lang="en-GB" dirty="0" err="1"/>
              <a:t>ί</a:t>
            </a:r>
            <a:r>
              <a:rPr lang="el-GR" dirty="0" err="1"/>
              <a:t>δεται</a:t>
            </a:r>
            <a:r>
              <a:rPr lang="el-GR" dirty="0"/>
              <a:t> στον </a:t>
            </a:r>
            <a:r>
              <a:rPr lang="en-US" dirty="0"/>
              <a:t>William </a:t>
            </a:r>
            <a:r>
              <a:rPr lang="en-US" dirty="0" err="1"/>
              <a:t>james</a:t>
            </a:r>
            <a:r>
              <a:rPr lang="en-US" dirty="0"/>
              <a:t> </a:t>
            </a:r>
            <a:r>
              <a:rPr lang="en-US" dirty="0" err="1"/>
              <a:t>ό</a:t>
            </a:r>
            <a:r>
              <a:rPr lang="el-GR" dirty="0" err="1"/>
              <a:t>μως</a:t>
            </a:r>
            <a:r>
              <a:rPr lang="el-GR" dirty="0"/>
              <a:t> μάλλον το </a:t>
            </a:r>
            <a:r>
              <a:rPr lang="el-GR" dirty="0" err="1"/>
              <a:t>είπει</a:t>
            </a:r>
            <a:r>
              <a:rPr lang="el-GR" dirty="0"/>
              <a:t> </a:t>
            </a:r>
            <a:r>
              <a:rPr lang="en-GB" b="0" i="0" u="none" strike="noStrike" dirty="0">
                <a:solidFill>
                  <a:srgbClr val="111111"/>
                </a:solidFill>
                <a:effectLst/>
                <a:latin typeface="NonBreakingSpaceOverride"/>
              </a:rPr>
              <a:t>Bishop Oldham” was ambiguous, but his first name and middle initial were given in the August 24, 1904 issue of “Zion’s Herald”.</a:t>
            </a:r>
            <a:r>
              <a:rPr lang="en-GB" b="0" i="0" u="none" strike="noStrike" baseline="30000" dirty="0">
                <a:solidFill>
                  <a:srgbClr val="0073AA"/>
                </a:solidFill>
                <a:effectLst/>
                <a:latin typeface="NonBreakingSpaceOverride"/>
                <a:hlinkClick r:id="rId3"/>
              </a:rPr>
              <a:t>[2]</a:t>
            </a:r>
            <a:r>
              <a:rPr lang="en-GB" b="0" i="0" u="none" strike="noStrike" dirty="0">
                <a:solidFill>
                  <a:srgbClr val="111111"/>
                </a:solidFill>
                <a:effectLst/>
                <a:latin typeface="NonBreakingSpaceOverride"/>
              </a:rPr>
              <a:t> William </a:t>
            </a:r>
            <a:r>
              <a:rPr lang="en-GB" b="0" i="0" u="none" strike="noStrike" dirty="0" err="1">
                <a:solidFill>
                  <a:srgbClr val="111111"/>
                </a:solidFill>
                <a:effectLst/>
                <a:latin typeface="NonBreakingSpaceOverride"/>
              </a:rPr>
              <a:t>Fitzjames</a:t>
            </a:r>
            <a:r>
              <a:rPr lang="en-GB" b="0" i="0" u="none" strike="noStrike" dirty="0">
                <a:solidFill>
                  <a:srgbClr val="111111"/>
                </a:solidFill>
                <a:effectLst/>
                <a:latin typeface="NonBreakingSpaceOverride"/>
              </a:rPr>
              <a:t> Oldham served in the Methodist Episcopal Church and performed missionary work around the globe.</a:t>
            </a:r>
            <a:endParaRPr lang="el-GR" b="0" i="0" u="none" strike="noStrike" dirty="0">
              <a:solidFill>
                <a:srgbClr val="111111"/>
              </a:solidFill>
              <a:effectLst/>
              <a:latin typeface="NonBreakingSpaceOverride"/>
            </a:endParaRPr>
          </a:p>
          <a:p>
            <a:endParaRPr lang="el-GR" b="0" i="0" u="none" strike="noStrike" dirty="0">
              <a:solidFill>
                <a:srgbClr val="111111"/>
              </a:solidFill>
              <a:effectLst/>
              <a:latin typeface="NonBreakingSpaceOverride"/>
            </a:endParaRPr>
          </a:p>
          <a:p>
            <a:r>
              <a:rPr lang="el-GR" b="0" i="0" u="none" strike="noStrike" dirty="0" err="1">
                <a:solidFill>
                  <a:srgbClr val="111111"/>
                </a:solidFill>
                <a:effectLst/>
                <a:latin typeface="NonBreakingSpaceOverride"/>
              </a:rPr>
              <a:t>Αναδιατ</a:t>
            </a:r>
            <a:r>
              <a:rPr lang="en-GB" b="0" i="0" u="none" strike="noStrike" dirty="0" err="1">
                <a:solidFill>
                  <a:srgbClr val="111111"/>
                </a:solidFill>
                <a:effectLst/>
                <a:latin typeface="NonBreakingSpaceOverride"/>
              </a:rPr>
              <a:t>ά</a:t>
            </a:r>
            <a:r>
              <a:rPr lang="el-GR" b="0" i="0" u="none" strike="noStrike" dirty="0" err="1">
                <a:solidFill>
                  <a:srgbClr val="111111"/>
                </a:solidFill>
                <a:effectLst/>
                <a:latin typeface="NonBreakingSpaceOverride"/>
              </a:rPr>
              <a:t>σουμε</a:t>
            </a:r>
            <a:r>
              <a:rPr lang="el-GR" b="0" i="0" u="none" strike="noStrike" dirty="0">
                <a:solidFill>
                  <a:srgbClr val="111111"/>
                </a:solidFill>
                <a:effectLst/>
                <a:latin typeface="NonBreakingSpaceOverride"/>
              </a:rPr>
              <a:t> </a:t>
            </a:r>
            <a:endParaRPr lang="en-GR" dirty="0"/>
          </a:p>
        </p:txBody>
      </p:sp>
      <p:sp>
        <p:nvSpPr>
          <p:cNvPr id="4" name="Slide Number Placeholder 3">
            <a:extLst>
              <a:ext uri="{FF2B5EF4-FFF2-40B4-BE49-F238E27FC236}">
                <a16:creationId xmlns:a16="http://schemas.microsoft.com/office/drawing/2014/main" id="{F88589C0-5460-A9A3-FFFD-143B82047B32}"/>
              </a:ext>
            </a:extLst>
          </p:cNvPr>
          <p:cNvSpPr>
            <a:spLocks noGrp="1"/>
          </p:cNvSpPr>
          <p:nvPr>
            <p:ph type="sldNum" sz="quarter" idx="5"/>
          </p:nvPr>
        </p:nvSpPr>
        <p:spPr/>
        <p:txBody>
          <a:bodyPr/>
          <a:lstStyle/>
          <a:p>
            <a:fld id="{DAD7B3E0-5216-404F-920A-9B0C358AD28C}" type="slidenum">
              <a:rPr lang="en-GR" smtClean="0"/>
              <a:t>10</a:t>
            </a:fld>
            <a:endParaRPr lang="en-GR"/>
          </a:p>
        </p:txBody>
      </p:sp>
    </p:spTree>
    <p:extLst>
      <p:ext uri="{BB962C8B-B14F-4D97-AF65-F5344CB8AC3E}">
        <p14:creationId xmlns:p14="http://schemas.microsoft.com/office/powerpoint/2010/main" val="816970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0B764-2CBF-AA9C-A498-5940A4196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BE37F-FCC8-8338-AA6C-8E0C842EB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5100F-BCB3-A537-E576-AFA3F854CDF9}"/>
              </a:ext>
            </a:extLst>
          </p:cNvPr>
          <p:cNvSpPr>
            <a:spLocks noGrp="1"/>
          </p:cNvSpPr>
          <p:nvPr>
            <p:ph type="body" idx="1"/>
          </p:nvPr>
        </p:nvSpPr>
        <p:spPr/>
        <p:txBody>
          <a:bodyPr/>
          <a:lstStyle/>
          <a:p>
            <a:r>
              <a:rPr lang="en-GB" dirty="0"/>
              <a:t>https://</a:t>
            </a:r>
            <a:r>
              <a:rPr lang="en-GB" dirty="0" err="1"/>
              <a:t>www.ncbi.nlm.nih.gov</a:t>
            </a:r>
            <a:r>
              <a:rPr lang="en-GB" dirty="0"/>
              <a:t>/</a:t>
            </a:r>
            <a:r>
              <a:rPr lang="en-GB" dirty="0" err="1"/>
              <a:t>pmc</a:t>
            </a:r>
            <a:r>
              <a:rPr lang="en-GB" dirty="0"/>
              <a:t>/articles/PMC3062901/</a:t>
            </a:r>
            <a:endParaRPr lang="en-GR" dirty="0"/>
          </a:p>
        </p:txBody>
      </p:sp>
      <p:sp>
        <p:nvSpPr>
          <p:cNvPr id="4" name="Slide Number Placeholder 3">
            <a:extLst>
              <a:ext uri="{FF2B5EF4-FFF2-40B4-BE49-F238E27FC236}">
                <a16:creationId xmlns:a16="http://schemas.microsoft.com/office/drawing/2014/main" id="{7C02D9F3-97D9-E97F-168A-0ED2F7508882}"/>
              </a:ext>
            </a:extLst>
          </p:cNvPr>
          <p:cNvSpPr>
            <a:spLocks noGrp="1"/>
          </p:cNvSpPr>
          <p:nvPr>
            <p:ph type="sldNum" sz="quarter" idx="5"/>
          </p:nvPr>
        </p:nvSpPr>
        <p:spPr/>
        <p:txBody>
          <a:bodyPr/>
          <a:lstStyle/>
          <a:p>
            <a:fld id="{DAD7B3E0-5216-404F-920A-9B0C358AD28C}" type="slidenum">
              <a:rPr lang="en-GR" smtClean="0"/>
              <a:t>11</a:t>
            </a:fld>
            <a:endParaRPr lang="en-GR"/>
          </a:p>
        </p:txBody>
      </p:sp>
    </p:spTree>
    <p:extLst>
      <p:ext uri="{BB962C8B-B14F-4D97-AF65-F5344CB8AC3E}">
        <p14:creationId xmlns:p14="http://schemas.microsoft.com/office/powerpoint/2010/main" val="47953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31EE-D960-4B36-4EC7-161B3AC3A1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2912FC66-29C1-C2DA-F0BE-D4C235495A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C122771C-5928-702B-F41E-BD5053B3F944}"/>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5" name="Footer Placeholder 4">
            <a:extLst>
              <a:ext uri="{FF2B5EF4-FFF2-40B4-BE49-F238E27FC236}">
                <a16:creationId xmlns:a16="http://schemas.microsoft.com/office/drawing/2014/main" id="{C4473925-ECD9-21BF-8D89-E0D11DF458EC}"/>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B23EADA3-85EC-1186-4E59-1EE45DBF58F5}"/>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333759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D575-429D-5EF8-2F1E-C7D15ED3796F}"/>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6531FF10-EC04-A868-D083-C3B097E6A86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B84EBF21-9015-71F7-7654-8438192CE535}"/>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5" name="Footer Placeholder 4">
            <a:extLst>
              <a:ext uri="{FF2B5EF4-FFF2-40B4-BE49-F238E27FC236}">
                <a16:creationId xmlns:a16="http://schemas.microsoft.com/office/drawing/2014/main" id="{87CFD7CD-3B58-C599-DEA0-F4D7BF225ED8}"/>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615E7EB-D774-B588-1F20-E391BC7873A9}"/>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3187559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28C44-A6C5-F53E-3A63-FB99590C9E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7729D6C1-C041-A90C-A47F-2CDEC87E19B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786CA1AD-0F19-62CA-E63D-D278B1515C44}"/>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5" name="Footer Placeholder 4">
            <a:extLst>
              <a:ext uri="{FF2B5EF4-FFF2-40B4-BE49-F238E27FC236}">
                <a16:creationId xmlns:a16="http://schemas.microsoft.com/office/drawing/2014/main" id="{5027C527-2DA7-5125-69D3-18EC478CC6A9}"/>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4C01572B-3B88-4A70-FEE7-A468D31749AE}"/>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2215676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Small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5000"/>
              </a:lnSpc>
              <a:defRPr sz="6000" b="1" cap="all" spc="-300" baseline="0">
                <a:solidFill>
                  <a:schemeClr val="tx1"/>
                </a:solidFill>
                <a:latin typeface="+mj-lt"/>
              </a:defRPr>
            </a:lvl1pPr>
          </a:lstStyle>
          <a:p>
            <a:pPr rtl="0"/>
            <a:r>
              <a:rPr lang="en-GB"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Footer Placeholder 3">
            <a:extLst>
              <a:ext uri="{FF2B5EF4-FFF2-40B4-BE49-F238E27FC236}">
                <a16:creationId xmlns:a16="http://schemas.microsoft.com/office/drawing/2014/main" id="{51572875-6A95-9F36-AD63-37F575F2D890}"/>
              </a:ext>
            </a:extLst>
          </p:cNvPr>
          <p:cNvSpPr>
            <a:spLocks noGrp="1"/>
          </p:cNvSpPr>
          <p:nvPr>
            <p:ph type="ftr" sz="quarter" idx="14"/>
          </p:nvPr>
        </p:nvSpPr>
        <p:spPr/>
        <p:txBody>
          <a:bodyPr/>
          <a:lstStyle/>
          <a:p>
            <a:pPr rtl="0"/>
            <a:r>
              <a:rPr lang="en-GB" noProof="0"/>
              <a:t>Add a footer</a:t>
            </a:r>
          </a:p>
        </p:txBody>
      </p:sp>
      <p:sp>
        <p:nvSpPr>
          <p:cNvPr id="5" name="Slide Number Placeholder 4">
            <a:extLst>
              <a:ext uri="{FF2B5EF4-FFF2-40B4-BE49-F238E27FC236}">
                <a16:creationId xmlns:a16="http://schemas.microsoft.com/office/drawing/2014/main" id="{B5772EFF-97F8-42F9-29FC-2A3BD0D4C78F}"/>
              </a:ext>
            </a:extLst>
          </p:cNvPr>
          <p:cNvSpPr>
            <a:spLocks noGrp="1"/>
          </p:cNvSpPr>
          <p:nvPr>
            <p:ph type="sldNum" sz="quarter" idx="15"/>
          </p:nvPr>
        </p:nvSpPr>
        <p:spPr/>
        <p:txBody>
          <a:bodyPr/>
          <a:lstStyle/>
          <a:p>
            <a:pPr rtl="0"/>
            <a:fld id="{19B51A1E-902D-48AF-9020-955120F399B6}" type="slidenum">
              <a:rPr lang="en-GB" noProof="0" smtClean="0"/>
              <a:pPr/>
              <a:t>‹#›</a:t>
            </a:fld>
            <a:endParaRPr lang="en-GB" noProof="0"/>
          </a:p>
        </p:txBody>
      </p:sp>
    </p:spTree>
    <p:extLst>
      <p:ext uri="{BB962C8B-B14F-4D97-AF65-F5344CB8AC3E}">
        <p14:creationId xmlns:p14="http://schemas.microsoft.com/office/powerpoint/2010/main" val="2594626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2895-75B1-3160-2F7B-A9D7E950BBA3}"/>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BF4BEBAE-D362-D2F3-5845-90F148CE57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B7BFCBB6-F68F-B1C3-A3A5-BF5E20BBCBDD}"/>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5" name="Footer Placeholder 4">
            <a:extLst>
              <a:ext uri="{FF2B5EF4-FFF2-40B4-BE49-F238E27FC236}">
                <a16:creationId xmlns:a16="http://schemas.microsoft.com/office/drawing/2014/main" id="{44A06581-8D3A-9C4B-CB79-C9704A98A01C}"/>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24D8995-7594-9CDC-7243-1B558BBAA2E6}"/>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131400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11153-45CD-D2E2-52A9-A5EFB8CDA59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7E579B80-0417-ADC5-1277-13F121177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7784FF0-DFC3-538A-F7A3-1AEAF164E76A}"/>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5" name="Footer Placeholder 4">
            <a:extLst>
              <a:ext uri="{FF2B5EF4-FFF2-40B4-BE49-F238E27FC236}">
                <a16:creationId xmlns:a16="http://schemas.microsoft.com/office/drawing/2014/main" id="{EF1D42D7-9639-F6FB-961B-654896EF1119}"/>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FF942307-4E39-0C59-63CA-0BEA6A8D1075}"/>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4122448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B7E1-4B3D-C653-E568-310B8156DA55}"/>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CA101EB8-0BD1-8102-C50B-FD9A66803E3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4420F52E-05EA-2728-2ADD-1CBE20F42C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3E996283-B0CC-BDC7-945B-983E1C3683BC}"/>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6" name="Footer Placeholder 5">
            <a:extLst>
              <a:ext uri="{FF2B5EF4-FFF2-40B4-BE49-F238E27FC236}">
                <a16:creationId xmlns:a16="http://schemas.microsoft.com/office/drawing/2014/main" id="{BDE30113-C012-E761-582B-C887F255F9F1}"/>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611C55D-A23A-E7D3-D7B9-7FEB05F25C66}"/>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387836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A15E-7EB8-AAA8-1C8F-F0AE3434AE66}"/>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75721656-2743-BA0A-A067-F2A1CF326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07A1AD-6FE0-96BD-EB71-49863F771C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D8C7287F-60A8-8590-27EC-4A5DD1804E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3BFB893-3C3A-8780-8564-07FBB5CF149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2BA76D10-0186-3D39-194A-16D38D0C6E94}"/>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8" name="Footer Placeholder 7">
            <a:extLst>
              <a:ext uri="{FF2B5EF4-FFF2-40B4-BE49-F238E27FC236}">
                <a16:creationId xmlns:a16="http://schemas.microsoft.com/office/drawing/2014/main" id="{D9A35D2F-4043-6D8E-DEA3-AA49E2DFEFAB}"/>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A809A732-B2FF-6153-5E8E-3900A30E3AAA}"/>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12997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25494-50FD-D65C-120A-5343E0F0E657}"/>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C89F7601-10F3-10D8-AA49-050C8FD1AFC8}"/>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4" name="Footer Placeholder 3">
            <a:extLst>
              <a:ext uri="{FF2B5EF4-FFF2-40B4-BE49-F238E27FC236}">
                <a16:creationId xmlns:a16="http://schemas.microsoft.com/office/drawing/2014/main" id="{0CC64F10-67A3-EF78-BD8C-50FBD5C8FE80}"/>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5BB42390-BC4E-B87F-8262-9E09C97A2CA7}"/>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3910707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A1D253-060B-D639-ACD5-0D4169BB37AF}"/>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3" name="Footer Placeholder 2">
            <a:extLst>
              <a:ext uri="{FF2B5EF4-FFF2-40B4-BE49-F238E27FC236}">
                <a16:creationId xmlns:a16="http://schemas.microsoft.com/office/drawing/2014/main" id="{02AFF3CB-798E-3156-5145-3DF8319A71C8}"/>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4D703E7A-DA53-E72C-ABDD-E82DF3EF0FA3}"/>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186832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454A5-972C-9DD6-37F2-F88504A37E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36B6CEE6-78C7-C072-8BC1-7A41B61E5A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F56A8264-5BB5-B435-8D0E-E3A11E5A3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5E5294-647F-034F-4103-F1514A67DAD6}"/>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6" name="Footer Placeholder 5">
            <a:extLst>
              <a:ext uri="{FF2B5EF4-FFF2-40B4-BE49-F238E27FC236}">
                <a16:creationId xmlns:a16="http://schemas.microsoft.com/office/drawing/2014/main" id="{3B134381-881B-3D62-4E88-0DDCC2121F9A}"/>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C9063F4B-40E7-A3C6-0A3D-C09A86B89FE7}"/>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18486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62DC6-CF0A-1905-884E-1272554D67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94482A82-DD40-496D-9A7E-C1F78EB2F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CF8E0F23-1DBC-AEA1-2A60-6F37C3FB6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E0BF23-9A7C-FA05-2AD6-F0DA723D1037}"/>
              </a:ext>
            </a:extLst>
          </p:cNvPr>
          <p:cNvSpPr>
            <a:spLocks noGrp="1"/>
          </p:cNvSpPr>
          <p:nvPr>
            <p:ph type="dt" sz="half" idx="10"/>
          </p:nvPr>
        </p:nvSpPr>
        <p:spPr/>
        <p:txBody>
          <a:bodyPr/>
          <a:lstStyle/>
          <a:p>
            <a:fld id="{1131A08B-E889-974E-A3C3-15A6E0FE1A88}" type="datetimeFigureOut">
              <a:rPr lang="en-GR" smtClean="0"/>
              <a:t>16/2/24</a:t>
            </a:fld>
            <a:endParaRPr lang="en-GR"/>
          </a:p>
        </p:txBody>
      </p:sp>
      <p:sp>
        <p:nvSpPr>
          <p:cNvPr id="6" name="Footer Placeholder 5">
            <a:extLst>
              <a:ext uri="{FF2B5EF4-FFF2-40B4-BE49-F238E27FC236}">
                <a16:creationId xmlns:a16="http://schemas.microsoft.com/office/drawing/2014/main" id="{469C390A-6173-BEC5-0AAB-F7263C8F6EE0}"/>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0BF6243-4E32-F1F0-A278-DE8445DE8F7B}"/>
              </a:ext>
            </a:extLst>
          </p:cNvPr>
          <p:cNvSpPr>
            <a:spLocks noGrp="1"/>
          </p:cNvSpPr>
          <p:nvPr>
            <p:ph type="sldNum" sz="quarter" idx="12"/>
          </p:nvPr>
        </p:nvSpPr>
        <p:spPr/>
        <p:txBody>
          <a:bodyPr/>
          <a:lstStyle/>
          <a:p>
            <a:fld id="{6DC4A28B-8E4D-6442-A139-60DBE5634887}" type="slidenum">
              <a:rPr lang="en-GR" smtClean="0"/>
              <a:t>‹#›</a:t>
            </a:fld>
            <a:endParaRPr lang="en-GR"/>
          </a:p>
        </p:txBody>
      </p:sp>
    </p:spTree>
    <p:extLst>
      <p:ext uri="{BB962C8B-B14F-4D97-AF65-F5344CB8AC3E}">
        <p14:creationId xmlns:p14="http://schemas.microsoft.com/office/powerpoint/2010/main" val="1708688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BE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8E6206-E58B-4043-EFAC-C45F511DE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3F7C240F-048C-C6BE-8B63-9BD492620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0DCECD4C-7D77-36AA-DC74-CD690F96FF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1A08B-E889-974E-A3C3-15A6E0FE1A88}" type="datetimeFigureOut">
              <a:rPr lang="en-GR" smtClean="0"/>
              <a:t>16/2/24</a:t>
            </a:fld>
            <a:endParaRPr lang="en-GR"/>
          </a:p>
        </p:txBody>
      </p:sp>
      <p:sp>
        <p:nvSpPr>
          <p:cNvPr id="5" name="Footer Placeholder 4">
            <a:extLst>
              <a:ext uri="{FF2B5EF4-FFF2-40B4-BE49-F238E27FC236}">
                <a16:creationId xmlns:a16="http://schemas.microsoft.com/office/drawing/2014/main" id="{93F5EF5B-43BC-E2CE-F210-9586B4759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15A5FD24-35F8-60ED-4F80-2814E4466F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4A28B-8E4D-6442-A139-60DBE5634887}" type="slidenum">
              <a:rPr lang="en-GR" smtClean="0"/>
              <a:t>‹#›</a:t>
            </a:fld>
            <a:endParaRPr lang="en-GR"/>
          </a:p>
        </p:txBody>
      </p:sp>
    </p:spTree>
    <p:extLst>
      <p:ext uri="{BB962C8B-B14F-4D97-AF65-F5344CB8AC3E}">
        <p14:creationId xmlns:p14="http://schemas.microsoft.com/office/powerpoint/2010/main" val="270472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pixabay.com/fr/neurones-cellules-du-cerveau-44066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simple.wikipedia.org/wiki/Karl_Popper"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imple.wikipedia.org/wiki/Karl_Popper"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imple.wikipedia.org/wiki/Karl_Popper"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2F2BFDF-E9F2-4569-A9F2-E1FFCB7FB82D}"/>
              </a:ext>
            </a:extLst>
          </p:cNvPr>
          <p:cNvSpPr txBox="1"/>
          <p:nvPr/>
        </p:nvSpPr>
        <p:spPr>
          <a:xfrm>
            <a:off x="0" y="1715452"/>
            <a:ext cx="9791913" cy="2252343"/>
          </a:xfrm>
          <a:prstGeom prst="rect">
            <a:avLst/>
          </a:prstGeom>
          <a:noFill/>
        </p:spPr>
        <p:txBody>
          <a:bodyPr wrap="square" lIns="0" tIns="36000" rIns="0" bIns="0" rtlCol="0">
            <a:spAutoFit/>
          </a:bodyPr>
          <a:lstStyle/>
          <a:p>
            <a:pPr algn="r" rtl="0"/>
            <a:r>
              <a:rPr lang="el-GR" sz="4800" b="1" spc="-100" dirty="0">
                <a:solidFill>
                  <a:schemeClr val="tx1"/>
                </a:solidFill>
                <a:latin typeface="Corbel" panose="020B0503020204020204" pitchFamily="34" charset="0"/>
              </a:rPr>
              <a:t>Υπάρχει αντίδοτο για την ψευδοεπιστήμη και τον ανορθολογισμό</a:t>
            </a:r>
            <a:r>
              <a:rPr lang="en-US" sz="4800" b="1" spc="-100" dirty="0">
                <a:solidFill>
                  <a:schemeClr val="tx1"/>
                </a:solidFill>
                <a:latin typeface="Corbel" panose="020B0503020204020204" pitchFamily="34" charset="0"/>
              </a:rPr>
              <a:t>;</a:t>
            </a:r>
            <a:endParaRPr lang="en-GB" sz="4800" b="1" spc="-100" dirty="0">
              <a:solidFill>
                <a:schemeClr val="tx1"/>
              </a:solidFill>
              <a:latin typeface="Corbel" panose="020B0503020204020204" pitchFamily="34" charset="0"/>
            </a:endParaRPr>
          </a:p>
        </p:txBody>
      </p:sp>
      <p:pic>
        <p:nvPicPr>
          <p:cNvPr id="28" name="Picture Placeholder 27" descr="A picture containing pattern&#10;&#10;Description automatically generated">
            <a:extLst>
              <a:ext uri="{FF2B5EF4-FFF2-40B4-BE49-F238E27FC236}">
                <a16:creationId xmlns:a16="http://schemas.microsoft.com/office/drawing/2014/main" id="{74CCEFB5-FFB8-D3D1-A5BC-50B23DD11663}"/>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38613" r="38613"/>
          <a:stretch>
            <a:fillRect/>
          </a:stretch>
        </p:blipFill>
        <p:spPr/>
      </p:pic>
      <p:sp>
        <p:nvSpPr>
          <p:cNvPr id="12" name="TextBox 11">
            <a:extLst>
              <a:ext uri="{FF2B5EF4-FFF2-40B4-BE49-F238E27FC236}">
                <a16:creationId xmlns:a16="http://schemas.microsoft.com/office/drawing/2014/main" id="{BAC7FA76-3C60-E413-25EE-18F71069E0FE}"/>
              </a:ext>
            </a:extLst>
          </p:cNvPr>
          <p:cNvSpPr txBox="1"/>
          <p:nvPr/>
        </p:nvSpPr>
        <p:spPr>
          <a:xfrm>
            <a:off x="-1" y="4771689"/>
            <a:ext cx="9791913" cy="2006122"/>
          </a:xfrm>
          <a:prstGeom prst="rect">
            <a:avLst/>
          </a:prstGeom>
          <a:noFill/>
        </p:spPr>
        <p:txBody>
          <a:bodyPr wrap="square" lIns="0" tIns="36000" rIns="0" bIns="0" rtlCol="0">
            <a:spAutoFit/>
          </a:bodyPr>
          <a:lstStyle/>
          <a:p>
            <a:pPr algn="r" rtl="0"/>
            <a:r>
              <a:rPr lang="el-GR" sz="4800" b="1" spc="-100" dirty="0">
                <a:latin typeface="Corbel" panose="020B0503020204020204" pitchFamily="34" charset="0"/>
              </a:rPr>
              <a:t>Πάνος  </a:t>
            </a:r>
            <a:r>
              <a:rPr lang="el-GR" sz="4800" b="1" spc="-100" dirty="0" err="1">
                <a:latin typeface="Corbel" panose="020B0503020204020204" pitchFamily="34" charset="0"/>
              </a:rPr>
              <a:t>Σαπουντζής</a:t>
            </a:r>
            <a:r>
              <a:rPr lang="el-GR" sz="4800" b="1" spc="-100" dirty="0">
                <a:latin typeface="Corbel" panose="020B0503020204020204" pitchFamily="34" charset="0"/>
              </a:rPr>
              <a:t>, </a:t>
            </a:r>
            <a:r>
              <a:rPr lang="en-US" sz="4800" b="1" spc="-100" dirty="0">
                <a:latin typeface="Corbel" panose="020B0503020204020204" pitchFamily="34" charset="0"/>
              </a:rPr>
              <a:t>PhD</a:t>
            </a:r>
            <a:endParaRPr lang="el-GR" sz="4800" b="1" spc="-100" dirty="0">
              <a:latin typeface="Corbel" panose="020B0503020204020204" pitchFamily="34" charset="0"/>
            </a:endParaRPr>
          </a:p>
          <a:p>
            <a:pPr algn="r" rtl="0"/>
            <a:endParaRPr lang="el-GR" sz="4800" spc="-100" dirty="0">
              <a:latin typeface="Corbel" panose="020B0503020204020204" pitchFamily="34" charset="0"/>
            </a:endParaRPr>
          </a:p>
          <a:p>
            <a:pPr algn="r"/>
            <a:r>
              <a:rPr lang="el-GR" sz="3200" spc="-100" dirty="0">
                <a:latin typeface="Corbel" panose="020B0503020204020204" pitchFamily="34" charset="0"/>
              </a:rPr>
              <a:t>Πανεπιστήμιο Κρήτης, Ίδρυμα Τεχνολογίας &amp; Έρευνας </a:t>
            </a:r>
          </a:p>
        </p:txBody>
      </p:sp>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C4F42-E6AF-BFFF-7C31-6DA8DFA33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A551B-F8EE-0AC0-C1D1-EF1A3AE622DE}"/>
              </a:ext>
            </a:extLst>
          </p:cNvPr>
          <p:cNvSpPr>
            <a:spLocks noGrp="1"/>
          </p:cNvSpPr>
          <p:nvPr>
            <p:ph type="title"/>
          </p:nvPr>
        </p:nvSpPr>
        <p:spPr/>
        <p:txBody>
          <a:bodyPr>
            <a:normAutofit fontScale="90000"/>
          </a:bodyPr>
          <a:lstStyle/>
          <a:p>
            <a:r>
              <a:rPr lang="el-GR" sz="4800" b="1" spc="-100" dirty="0">
                <a:latin typeface="Corbel" panose="020B0503020204020204" pitchFamily="34" charset="0"/>
                <a:ea typeface="+mn-ea"/>
                <a:cs typeface="+mn-cs"/>
              </a:rPr>
              <a:t>4. Να αναζητήσουμε τον ανορθολογισμό πρώτα σ’ εμάς τους ίδιους</a:t>
            </a:r>
            <a:endParaRPr lang="en-GR" sz="4800" b="1" spc="-100" dirty="0">
              <a:latin typeface="Corbel" panose="020B0503020204020204" pitchFamily="34" charset="0"/>
              <a:ea typeface="+mn-ea"/>
              <a:cs typeface="+mn-cs"/>
            </a:endParaRPr>
          </a:p>
        </p:txBody>
      </p:sp>
      <p:sp>
        <p:nvSpPr>
          <p:cNvPr id="3" name="Content Placeholder 2">
            <a:extLst>
              <a:ext uri="{FF2B5EF4-FFF2-40B4-BE49-F238E27FC236}">
                <a16:creationId xmlns:a16="http://schemas.microsoft.com/office/drawing/2014/main" id="{3E71421C-4840-909C-2022-49086BBBBAFD}"/>
              </a:ext>
            </a:extLst>
          </p:cNvPr>
          <p:cNvSpPr>
            <a:spLocks noGrp="1"/>
          </p:cNvSpPr>
          <p:nvPr>
            <p:ph idx="1"/>
          </p:nvPr>
        </p:nvSpPr>
        <p:spPr>
          <a:xfrm>
            <a:off x="838200" y="1928681"/>
            <a:ext cx="10936266" cy="4785269"/>
          </a:xfrm>
        </p:spPr>
        <p:txBody>
          <a:bodyPr>
            <a:normAutofit lnSpcReduction="10000"/>
          </a:bodyPr>
          <a:lstStyle/>
          <a:p>
            <a:pPr marL="0" indent="0">
              <a:buNone/>
            </a:pPr>
            <a:r>
              <a:rPr lang="el-GR" dirty="0">
                <a:solidFill>
                  <a:srgbClr val="181818"/>
                </a:solidFill>
                <a:latin typeface="Corbel" panose="020B0503020204020204" pitchFamily="34" charset="0"/>
              </a:rPr>
              <a:t>«Η ανθρώπινη σκέψη, από τη στιγμή που υιοθετεί μια γνώμη, συλλέγει όλα τα παραδείγματα που την επαληθεύουν και μολονότι τα αντίθετα παραδείγματα μπορεί να είναι περισσότερα και πειστικότερα, αυτά είτε δεν τα παρατηρεί είτε τα απορρίπτει, </a:t>
            </a:r>
            <a:r>
              <a:rPr lang="el-GR" b="1" dirty="0">
                <a:solidFill>
                  <a:srgbClr val="181818"/>
                </a:solidFill>
                <a:latin typeface="Corbel" panose="020B0503020204020204" pitchFamily="34" charset="0"/>
              </a:rPr>
              <a:t>προκειμένου η αρχική γνώμη να παραμείνει απρόσβλητη</a:t>
            </a:r>
            <a:r>
              <a:rPr lang="el-GR" dirty="0">
                <a:solidFill>
                  <a:srgbClr val="181818"/>
                </a:solidFill>
                <a:latin typeface="Corbel" panose="020B0503020204020204" pitchFamily="34" charset="0"/>
              </a:rPr>
              <a:t>.»</a:t>
            </a:r>
            <a:endParaRPr lang="el-GR" dirty="0">
              <a:solidFill>
                <a:srgbClr val="000000"/>
              </a:solidFill>
              <a:latin typeface="Corbel" panose="020B0503020204020204" pitchFamily="34" charset="0"/>
            </a:endParaRPr>
          </a:p>
          <a:p>
            <a:pPr marL="0" indent="0" algn="r">
              <a:buNone/>
            </a:pPr>
            <a:r>
              <a:rPr lang="el-GR" b="1" dirty="0">
                <a:latin typeface="Corbel" panose="020B0503020204020204" pitchFamily="34" charset="0"/>
              </a:rPr>
              <a:t>―Φράνσις Μπέικον, 1620</a:t>
            </a:r>
          </a:p>
          <a:p>
            <a:pPr marL="0" indent="0" algn="r">
              <a:buNone/>
            </a:pPr>
            <a:endParaRPr lang="el-GR" b="1" dirty="0">
              <a:latin typeface="Corbel" panose="020B0503020204020204" pitchFamily="34" charset="0"/>
            </a:endParaRPr>
          </a:p>
          <a:p>
            <a:pPr marL="0" indent="0" algn="r">
              <a:buNone/>
            </a:pPr>
            <a:endParaRPr lang="el-GR" b="1" dirty="0">
              <a:latin typeface="Corbel" panose="020B0503020204020204" pitchFamily="34" charset="0"/>
            </a:endParaRPr>
          </a:p>
          <a:p>
            <a:pPr marL="0" indent="0" algn="r">
              <a:buNone/>
            </a:pPr>
            <a:r>
              <a:rPr lang="en-US" b="1" dirty="0">
                <a:solidFill>
                  <a:srgbClr val="222222"/>
                </a:solidFill>
                <a:latin typeface="Helvetica Neue" panose="02000503000000020004" pitchFamily="2" charset="0"/>
              </a:rPr>
              <a:t>“</a:t>
            </a:r>
            <a:r>
              <a:rPr lang="en-GB" b="1" i="0" u="none" strike="noStrike" dirty="0">
                <a:solidFill>
                  <a:srgbClr val="222222"/>
                </a:solidFill>
                <a:effectLst/>
                <a:latin typeface="Helvetica Neue" panose="02000503000000020004" pitchFamily="2" charset="0"/>
              </a:rPr>
              <a:t>A great many people think they are thinking when they are merely rearranging their prejudices.</a:t>
            </a:r>
            <a:r>
              <a:rPr lang="en-US" b="1" dirty="0">
                <a:solidFill>
                  <a:srgbClr val="222222"/>
                </a:solidFill>
                <a:latin typeface="Helvetica Neue" panose="02000503000000020004" pitchFamily="2" charset="0"/>
              </a:rPr>
              <a:t>”</a:t>
            </a:r>
            <a:endParaRPr lang="en-GB" b="1" i="0" u="none" strike="noStrike" dirty="0">
              <a:solidFill>
                <a:srgbClr val="222222"/>
              </a:solidFill>
              <a:effectLst/>
              <a:latin typeface="Helvetica Neue" panose="02000503000000020004" pitchFamily="2" charset="0"/>
            </a:endParaRPr>
          </a:p>
          <a:p>
            <a:pPr marL="0" indent="0" algn="r">
              <a:buNone/>
            </a:pPr>
            <a:r>
              <a:rPr lang="en-GR" b="1" dirty="0">
                <a:latin typeface="Corbel" panose="020B0503020204020204" pitchFamily="34" charset="0"/>
              </a:rPr>
              <a:t> </a:t>
            </a:r>
            <a:endParaRPr lang="en-US" b="1" dirty="0">
              <a:latin typeface="Corbel" panose="020B0503020204020204" pitchFamily="34" charset="0"/>
            </a:endParaRPr>
          </a:p>
          <a:p>
            <a:endParaRPr lang="en-US" dirty="0">
              <a:solidFill>
                <a:srgbClr val="000000"/>
              </a:solidFill>
              <a:latin typeface="Corbel" panose="020B0503020204020204" pitchFamily="34" charset="0"/>
            </a:endParaRPr>
          </a:p>
        </p:txBody>
      </p:sp>
    </p:spTree>
    <p:extLst>
      <p:ext uri="{BB962C8B-B14F-4D97-AF65-F5344CB8AC3E}">
        <p14:creationId xmlns:p14="http://schemas.microsoft.com/office/powerpoint/2010/main" val="662173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EBE48-6BCB-7E77-6BE8-E76A195B7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1A1DB-0FC5-E8F3-9014-372EE2B6EE2B}"/>
              </a:ext>
            </a:extLst>
          </p:cNvPr>
          <p:cNvSpPr>
            <a:spLocks noGrp="1"/>
          </p:cNvSpPr>
          <p:nvPr>
            <p:ph type="title"/>
          </p:nvPr>
        </p:nvSpPr>
        <p:spPr/>
        <p:txBody>
          <a:bodyPr>
            <a:normAutofit fontScale="90000"/>
          </a:bodyPr>
          <a:lstStyle/>
          <a:p>
            <a:r>
              <a:rPr lang="el-GR" sz="4800" b="1" spc="-100">
                <a:latin typeface="Corbel" panose="020B0503020204020204" pitchFamily="34" charset="0"/>
                <a:ea typeface="+mn-ea"/>
                <a:cs typeface="+mn-cs"/>
              </a:rPr>
              <a:t>4. Να αναζητήσουμε τον ανορθολογισμό πρώτα σ’ εμάς τους ίδιους</a:t>
            </a:r>
            <a:endParaRPr lang="en-GR" sz="4800" b="1" spc="-100" dirty="0">
              <a:latin typeface="Corbel" panose="020B0503020204020204" pitchFamily="34" charset="0"/>
              <a:ea typeface="+mn-ea"/>
              <a:cs typeface="+mn-cs"/>
            </a:endParaRPr>
          </a:p>
        </p:txBody>
      </p:sp>
      <p:sp>
        <p:nvSpPr>
          <p:cNvPr id="6" name="Content Placeholder 2">
            <a:extLst>
              <a:ext uri="{FF2B5EF4-FFF2-40B4-BE49-F238E27FC236}">
                <a16:creationId xmlns:a16="http://schemas.microsoft.com/office/drawing/2014/main" id="{D2DBD35B-5088-4563-F7D3-BC940B28CC7E}"/>
              </a:ext>
            </a:extLst>
          </p:cNvPr>
          <p:cNvSpPr txBox="1">
            <a:spLocks/>
          </p:cNvSpPr>
          <p:nvPr/>
        </p:nvSpPr>
        <p:spPr>
          <a:xfrm>
            <a:off x="838200" y="205816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Corbel" panose="020B0503020204020204" pitchFamily="34" charset="0"/>
              </a:rPr>
              <a:t>H </a:t>
            </a:r>
            <a:r>
              <a:rPr lang="el-GR" b="1" dirty="0">
                <a:latin typeface="Corbel" panose="020B0503020204020204" pitchFamily="34" charset="0"/>
              </a:rPr>
              <a:t>αρχή της </a:t>
            </a:r>
            <a:r>
              <a:rPr lang="el-GR" b="1" dirty="0" err="1">
                <a:latin typeface="Corbel" panose="020B0503020204020204" pitchFamily="34" charset="0"/>
              </a:rPr>
              <a:t>διαψευσιμότητας</a:t>
            </a:r>
            <a:r>
              <a:rPr lang="el-GR" b="1" dirty="0">
                <a:latin typeface="Corbel" panose="020B0503020204020204" pitchFamily="34" charset="0"/>
              </a:rPr>
              <a:t> (</a:t>
            </a:r>
            <a:r>
              <a:rPr lang="en-US" b="1" dirty="0">
                <a:latin typeface="Corbel" panose="020B0503020204020204" pitchFamily="34" charset="0"/>
              </a:rPr>
              <a:t>Karl Popper</a:t>
            </a:r>
            <a:r>
              <a:rPr lang="el-GR" b="1" dirty="0">
                <a:latin typeface="Corbel" panose="020B0503020204020204" pitchFamily="34" charset="0"/>
              </a:rPr>
              <a:t>)</a:t>
            </a:r>
          </a:p>
          <a:p>
            <a:endParaRPr lang="el-GR" b="1" dirty="0">
              <a:latin typeface="Corbel" panose="020B0503020204020204" pitchFamily="34" charset="0"/>
            </a:endParaRPr>
          </a:p>
          <a:p>
            <a:endParaRPr lang="el-GR" b="1" dirty="0">
              <a:latin typeface="Corbel" panose="020B0503020204020204" pitchFamily="34" charset="0"/>
            </a:endParaRPr>
          </a:p>
          <a:p>
            <a:endParaRPr lang="el-GR" b="1" dirty="0">
              <a:latin typeface="Corbel" panose="020B0503020204020204" pitchFamily="34" charset="0"/>
            </a:endParaRPr>
          </a:p>
          <a:p>
            <a:pPr marL="0" indent="0">
              <a:buNone/>
            </a:pPr>
            <a:r>
              <a:rPr lang="el-GR" sz="2600" dirty="0">
                <a:solidFill>
                  <a:srgbClr val="000000"/>
                </a:solidFill>
                <a:latin typeface="Corbel" panose="020B0503020204020204" pitchFamily="34" charset="0"/>
              </a:rPr>
              <a:t>Αν θέλουμε οι πεποιθήσεις μας να στηρίζονται σε πιο στέρεα θεμέλια ας εγκαταλείψουμε τη συνήθεια να αναζητούμε μόνο δεδομένα που </a:t>
            </a:r>
            <a:r>
              <a:rPr lang="el-GR" sz="2600" b="1" dirty="0">
                <a:solidFill>
                  <a:srgbClr val="000000"/>
                </a:solidFill>
                <a:latin typeface="Corbel" panose="020B0503020204020204" pitchFamily="34" charset="0"/>
              </a:rPr>
              <a:t>επιβεβαιώνουν</a:t>
            </a:r>
            <a:r>
              <a:rPr lang="el-GR" sz="2600" dirty="0">
                <a:solidFill>
                  <a:srgbClr val="000000"/>
                </a:solidFill>
                <a:latin typeface="Corbel" panose="020B0503020204020204" pitchFamily="34" charset="0"/>
              </a:rPr>
              <a:t> τις αντιλήψεις μας και ας υιοθετήσουμε τη νοητικά κοπιώδη συνήθεια να αναζητούμε στοιχεία που τις </a:t>
            </a:r>
            <a:r>
              <a:rPr lang="el-GR" sz="2600" b="1" dirty="0">
                <a:solidFill>
                  <a:srgbClr val="000000"/>
                </a:solidFill>
                <a:latin typeface="Corbel" panose="020B0503020204020204" pitchFamily="34" charset="0"/>
              </a:rPr>
              <a:t>διαψεύδουν</a:t>
            </a:r>
            <a:r>
              <a:rPr lang="el-GR" sz="2600" dirty="0">
                <a:solidFill>
                  <a:srgbClr val="000000"/>
                </a:solidFill>
                <a:latin typeface="Corbel" panose="020B0503020204020204" pitchFamily="34" charset="0"/>
              </a:rPr>
              <a:t>. </a:t>
            </a:r>
            <a:endParaRPr lang="en-US" sz="2600" dirty="0">
              <a:solidFill>
                <a:srgbClr val="000000"/>
              </a:solidFill>
              <a:latin typeface="Corbel" panose="020B0503020204020204" pitchFamily="34" charset="0"/>
            </a:endParaRPr>
          </a:p>
        </p:txBody>
      </p:sp>
      <p:pic>
        <p:nvPicPr>
          <p:cNvPr id="7" name="Picture Placeholder 7" descr="A close-up of an old person&#10;&#10;Description automatically generated">
            <a:extLst>
              <a:ext uri="{FF2B5EF4-FFF2-40B4-BE49-F238E27FC236}">
                <a16:creationId xmlns:a16="http://schemas.microsoft.com/office/drawing/2014/main" id="{95070092-84BE-E4E2-6572-18007EE6D50A}"/>
              </a:ext>
              <a:ext uri="{C183D7F6-B498-43B3-948B-1728B52AA6E4}">
                <adec:decorative xmlns:adec="http://schemas.microsoft.com/office/drawing/2017/decorative" val="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2712" b="2212"/>
          <a:stretch/>
        </p:blipFill>
        <p:spPr>
          <a:xfrm>
            <a:off x="8320499" y="1690688"/>
            <a:ext cx="2247284" cy="2163025"/>
          </a:xfrm>
          <a:prstGeom prst="rect">
            <a:avLst/>
          </a:prstGeom>
          <a:noFill/>
        </p:spPr>
      </p:pic>
    </p:spTree>
    <p:extLst>
      <p:ext uri="{BB962C8B-B14F-4D97-AF65-F5344CB8AC3E}">
        <p14:creationId xmlns:p14="http://schemas.microsoft.com/office/powerpoint/2010/main" val="2602833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B148B-717B-492D-C2AC-4B70C8975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C95DC-83EF-7737-9965-6D2415738685}"/>
              </a:ext>
            </a:extLst>
          </p:cNvPr>
          <p:cNvSpPr>
            <a:spLocks noGrp="1"/>
          </p:cNvSpPr>
          <p:nvPr>
            <p:ph type="title"/>
          </p:nvPr>
        </p:nvSpPr>
        <p:spPr/>
        <p:txBody>
          <a:bodyPr>
            <a:normAutofit fontScale="90000"/>
          </a:bodyPr>
          <a:lstStyle/>
          <a:p>
            <a:r>
              <a:rPr lang="el-GR" sz="4800" b="1" spc="-100" dirty="0">
                <a:latin typeface="Corbel" panose="020B0503020204020204" pitchFamily="34" charset="0"/>
                <a:ea typeface="+mn-ea"/>
                <a:cs typeface="+mn-cs"/>
              </a:rPr>
              <a:t>1. Να κατανοήσουμε τι είναι και πώς λειτουργεί η επιστήμη </a:t>
            </a:r>
            <a:endParaRPr lang="en-GR" sz="4800" b="1" spc="-100" dirty="0">
              <a:latin typeface="Corbel" panose="020B0503020204020204" pitchFamily="34" charset="0"/>
              <a:ea typeface="+mn-ea"/>
              <a:cs typeface="+mn-cs"/>
            </a:endParaRPr>
          </a:p>
        </p:txBody>
      </p:sp>
      <p:sp>
        <p:nvSpPr>
          <p:cNvPr id="9" name="Content Placeholder 8">
            <a:extLst>
              <a:ext uri="{FF2B5EF4-FFF2-40B4-BE49-F238E27FC236}">
                <a16:creationId xmlns:a16="http://schemas.microsoft.com/office/drawing/2014/main" id="{0A1118C6-D121-D4E3-34A1-996470A9442C}"/>
              </a:ext>
            </a:extLst>
          </p:cNvPr>
          <p:cNvSpPr>
            <a:spLocks noGrp="1"/>
          </p:cNvSpPr>
          <p:nvPr>
            <p:ph idx="1"/>
          </p:nvPr>
        </p:nvSpPr>
        <p:spPr>
          <a:xfrm>
            <a:off x="838200" y="2141537"/>
            <a:ext cx="10515600" cy="4351338"/>
          </a:xfrm>
        </p:spPr>
        <p:txBody>
          <a:bodyPr/>
          <a:lstStyle/>
          <a:p>
            <a:pPr marL="0" indent="0">
              <a:buNone/>
            </a:pPr>
            <a:r>
              <a:rPr lang="en-GB" b="0" i="0" u="none" strike="noStrike" dirty="0">
                <a:solidFill>
                  <a:srgbClr val="181818"/>
                </a:solidFill>
                <a:effectLst/>
                <a:latin typeface="Corbel" panose="020B0503020204020204" pitchFamily="34" charset="0"/>
              </a:rPr>
              <a:t>“Science is not about building a body of known ‘facts’. It is a </a:t>
            </a:r>
            <a:r>
              <a:rPr lang="en-GB" b="1" i="0" u="none" strike="noStrike" dirty="0">
                <a:solidFill>
                  <a:srgbClr val="181818"/>
                </a:solidFill>
                <a:effectLst/>
                <a:latin typeface="Corbel" panose="020B0503020204020204" pitchFamily="34" charset="0"/>
              </a:rPr>
              <a:t>method</a:t>
            </a:r>
            <a:r>
              <a:rPr lang="en-GB" b="0" i="0" u="none" strike="noStrike" dirty="0">
                <a:solidFill>
                  <a:srgbClr val="181818"/>
                </a:solidFill>
                <a:effectLst/>
                <a:latin typeface="Corbel" panose="020B0503020204020204" pitchFamily="34" charset="0"/>
              </a:rPr>
              <a:t> for asking awkward questions and subjecting them to a </a:t>
            </a:r>
            <a:r>
              <a:rPr lang="en-GB" b="1" i="0" u="none" strike="noStrike" dirty="0">
                <a:solidFill>
                  <a:srgbClr val="181818"/>
                </a:solidFill>
                <a:effectLst/>
                <a:latin typeface="Corbel" panose="020B0503020204020204" pitchFamily="34" charset="0"/>
              </a:rPr>
              <a:t>reality-check</a:t>
            </a:r>
            <a:r>
              <a:rPr lang="en-GB" b="0" i="0" u="none" strike="noStrike" dirty="0">
                <a:solidFill>
                  <a:srgbClr val="181818"/>
                </a:solidFill>
                <a:effectLst/>
                <a:latin typeface="Corbel" panose="020B0503020204020204" pitchFamily="34" charset="0"/>
              </a:rPr>
              <a:t>, thus </a:t>
            </a:r>
            <a:r>
              <a:rPr lang="en-GB" b="1" i="0" u="none" strike="noStrike" dirty="0">
                <a:solidFill>
                  <a:srgbClr val="181818"/>
                </a:solidFill>
                <a:effectLst/>
                <a:latin typeface="Corbel" panose="020B0503020204020204" pitchFamily="34" charset="0"/>
              </a:rPr>
              <a:t>avoiding the human tendency to believe whatever makes us feel good</a:t>
            </a:r>
            <a:r>
              <a:rPr lang="en-GB" b="0" i="0" u="none" strike="noStrike" dirty="0">
                <a:solidFill>
                  <a:srgbClr val="181818"/>
                </a:solidFill>
                <a:effectLst/>
                <a:latin typeface="Corbel" panose="020B0503020204020204" pitchFamily="34" charset="0"/>
              </a:rPr>
              <a:t>.”</a:t>
            </a:r>
          </a:p>
          <a:p>
            <a:pPr marL="0" indent="0" algn="r">
              <a:buNone/>
            </a:pPr>
            <a:br>
              <a:rPr lang="en-GB" b="1" dirty="0">
                <a:latin typeface="Corbel" panose="020B0503020204020204" pitchFamily="34" charset="0"/>
              </a:rPr>
            </a:br>
            <a:r>
              <a:rPr lang="en-GB" b="1" i="0" u="none" strike="noStrike" dirty="0">
                <a:solidFill>
                  <a:srgbClr val="181818"/>
                </a:solidFill>
                <a:effectLst/>
                <a:latin typeface="Corbel" panose="020B0503020204020204" pitchFamily="34" charset="0"/>
              </a:rPr>
              <a:t>― Sir </a:t>
            </a:r>
            <a:r>
              <a:rPr lang="en-GB" b="1" i="0" u="none" strike="noStrike" dirty="0">
                <a:solidFill>
                  <a:srgbClr val="333333"/>
                </a:solidFill>
                <a:effectLst/>
                <a:latin typeface="Corbel" panose="020B0503020204020204" pitchFamily="34" charset="0"/>
              </a:rPr>
              <a:t>Terry Pratchett</a:t>
            </a:r>
            <a:endParaRPr lang="en-GR" b="1" dirty="0">
              <a:latin typeface="Corbel" panose="020B0503020204020204" pitchFamily="34" charset="0"/>
            </a:endParaRPr>
          </a:p>
        </p:txBody>
      </p:sp>
    </p:spTree>
    <p:extLst>
      <p:ext uri="{BB962C8B-B14F-4D97-AF65-F5344CB8AC3E}">
        <p14:creationId xmlns:p14="http://schemas.microsoft.com/office/powerpoint/2010/main" val="1288080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08D5C-969D-241C-2EF5-9DFFF88ADE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535F0-B464-660D-C5B3-5D400AFE6AA6}"/>
              </a:ext>
            </a:extLst>
          </p:cNvPr>
          <p:cNvSpPr>
            <a:spLocks noGrp="1"/>
          </p:cNvSpPr>
          <p:nvPr>
            <p:ph type="title"/>
          </p:nvPr>
        </p:nvSpPr>
        <p:spPr>
          <a:xfrm>
            <a:off x="838200" y="22004"/>
            <a:ext cx="10515600" cy="1325563"/>
          </a:xfrm>
        </p:spPr>
        <p:txBody>
          <a:bodyPr>
            <a:normAutofit/>
          </a:bodyPr>
          <a:lstStyle/>
          <a:p>
            <a:r>
              <a:rPr lang="el-GR" sz="4800" b="1" spc="-100" dirty="0">
                <a:latin typeface="Corbel" panose="020B0503020204020204" pitchFamily="34" charset="0"/>
                <a:ea typeface="+mn-ea"/>
                <a:cs typeface="+mn-cs"/>
              </a:rPr>
              <a:t>5. Να ξεκινήσουμε από το σχολείο…</a:t>
            </a:r>
            <a:endParaRPr lang="en-GR" sz="4800" b="1" spc="-100" dirty="0">
              <a:latin typeface="Corbel" panose="020B0503020204020204" pitchFamily="34" charset="0"/>
              <a:ea typeface="+mn-ea"/>
              <a:cs typeface="+mn-cs"/>
            </a:endParaRPr>
          </a:p>
        </p:txBody>
      </p:sp>
      <p:sp>
        <p:nvSpPr>
          <p:cNvPr id="5" name="TextBox 4">
            <a:extLst>
              <a:ext uri="{FF2B5EF4-FFF2-40B4-BE49-F238E27FC236}">
                <a16:creationId xmlns:a16="http://schemas.microsoft.com/office/drawing/2014/main" id="{3DB7FB14-935B-06A7-C3C5-FCC2B5C8630D}"/>
              </a:ext>
            </a:extLst>
          </p:cNvPr>
          <p:cNvSpPr txBox="1"/>
          <p:nvPr/>
        </p:nvSpPr>
        <p:spPr>
          <a:xfrm>
            <a:off x="6814982" y="6318864"/>
            <a:ext cx="5251759" cy="523220"/>
          </a:xfrm>
          <a:prstGeom prst="rect">
            <a:avLst/>
          </a:prstGeom>
          <a:noFill/>
        </p:spPr>
        <p:txBody>
          <a:bodyPr wrap="none" rtlCol="0">
            <a:spAutoFit/>
          </a:bodyPr>
          <a:lstStyle/>
          <a:p>
            <a:r>
              <a:rPr lang="en-GB" sz="2800" i="1" dirty="0">
                <a:latin typeface="Corbel" panose="020B0503020204020204" pitchFamily="34" charset="0"/>
              </a:rPr>
              <a:t>PISA 2022, Performance in Science </a:t>
            </a:r>
            <a:endParaRPr lang="en-GR" sz="2800" i="1" dirty="0">
              <a:latin typeface="Corbel" panose="020B0503020204020204" pitchFamily="34" charset="0"/>
            </a:endParaRPr>
          </a:p>
        </p:txBody>
      </p:sp>
      <p:pic>
        <p:nvPicPr>
          <p:cNvPr id="6" name="Picture 5" descr="A screenshot of a computer&#10;&#10;Description automatically generated">
            <a:extLst>
              <a:ext uri="{FF2B5EF4-FFF2-40B4-BE49-F238E27FC236}">
                <a16:creationId xmlns:a16="http://schemas.microsoft.com/office/drawing/2014/main" id="{261656E9-BA4C-6A9C-B502-9F5A2CE45698}"/>
              </a:ext>
            </a:extLst>
          </p:cNvPr>
          <p:cNvPicPr>
            <a:picLocks noChangeAspect="1"/>
          </p:cNvPicPr>
          <p:nvPr/>
        </p:nvPicPr>
        <p:blipFill>
          <a:blip r:embed="rId3"/>
          <a:stretch>
            <a:fillRect/>
          </a:stretch>
        </p:blipFill>
        <p:spPr>
          <a:xfrm>
            <a:off x="838200" y="1163492"/>
            <a:ext cx="5336089" cy="5502369"/>
          </a:xfrm>
          <a:prstGeom prst="rect">
            <a:avLst/>
          </a:prstGeom>
        </p:spPr>
      </p:pic>
      <p:sp>
        <p:nvSpPr>
          <p:cNvPr id="7" name="Rounded Rectangle 6">
            <a:extLst>
              <a:ext uri="{FF2B5EF4-FFF2-40B4-BE49-F238E27FC236}">
                <a16:creationId xmlns:a16="http://schemas.microsoft.com/office/drawing/2014/main" id="{4C5B4B99-02AF-819B-4D46-F95FD324BBD8}"/>
              </a:ext>
            </a:extLst>
          </p:cNvPr>
          <p:cNvSpPr/>
          <p:nvPr/>
        </p:nvSpPr>
        <p:spPr>
          <a:xfrm>
            <a:off x="838200" y="6225435"/>
            <a:ext cx="5336089" cy="121871"/>
          </a:xfrm>
          <a:prstGeom prst="roundRect">
            <a:avLst/>
          </a:prstGeom>
          <a:noFill/>
          <a:ln w="38100">
            <a:solidFill>
              <a:srgbClr val="FF0000"/>
            </a:solidFill>
            <a:extLst>
              <a:ext uri="{C807C97D-BFC1-408E-A445-0C87EB9F89A2}">
                <ask:lineSketchStyleProps xmlns:ask="http://schemas.microsoft.com/office/drawing/2018/sketchyshapes" sd="1219033472">
                  <a:custGeom>
                    <a:avLst/>
                    <a:gdLst>
                      <a:gd name="connsiteX0" fmla="*/ 0 w 5336089"/>
                      <a:gd name="connsiteY0" fmla="*/ 28112 h 168668"/>
                      <a:gd name="connsiteX1" fmla="*/ 28112 w 5336089"/>
                      <a:gd name="connsiteY1" fmla="*/ 0 h 168668"/>
                      <a:gd name="connsiteX2" fmla="*/ 793692 w 5336089"/>
                      <a:gd name="connsiteY2" fmla="*/ 0 h 168668"/>
                      <a:gd name="connsiteX3" fmla="*/ 1400877 w 5336089"/>
                      <a:gd name="connsiteY3" fmla="*/ 0 h 168668"/>
                      <a:gd name="connsiteX4" fmla="*/ 1955263 w 5336089"/>
                      <a:gd name="connsiteY4" fmla="*/ 0 h 168668"/>
                      <a:gd name="connsiteX5" fmla="*/ 2668045 w 5336089"/>
                      <a:gd name="connsiteY5" fmla="*/ 0 h 168668"/>
                      <a:gd name="connsiteX6" fmla="*/ 3275229 w 5336089"/>
                      <a:gd name="connsiteY6" fmla="*/ 0 h 168668"/>
                      <a:gd name="connsiteX7" fmla="*/ 4040809 w 5336089"/>
                      <a:gd name="connsiteY7" fmla="*/ 0 h 168668"/>
                      <a:gd name="connsiteX8" fmla="*/ 4595195 w 5336089"/>
                      <a:gd name="connsiteY8" fmla="*/ 0 h 168668"/>
                      <a:gd name="connsiteX9" fmla="*/ 5307977 w 5336089"/>
                      <a:gd name="connsiteY9" fmla="*/ 0 h 168668"/>
                      <a:gd name="connsiteX10" fmla="*/ 5336089 w 5336089"/>
                      <a:gd name="connsiteY10" fmla="*/ 28112 h 168668"/>
                      <a:gd name="connsiteX11" fmla="*/ 5336089 w 5336089"/>
                      <a:gd name="connsiteY11" fmla="*/ 140556 h 168668"/>
                      <a:gd name="connsiteX12" fmla="*/ 5307977 w 5336089"/>
                      <a:gd name="connsiteY12" fmla="*/ 168668 h 168668"/>
                      <a:gd name="connsiteX13" fmla="*/ 4647994 w 5336089"/>
                      <a:gd name="connsiteY13" fmla="*/ 168668 h 168668"/>
                      <a:gd name="connsiteX14" fmla="*/ 4093608 w 5336089"/>
                      <a:gd name="connsiteY14" fmla="*/ 168668 h 168668"/>
                      <a:gd name="connsiteX15" fmla="*/ 3433625 w 5336089"/>
                      <a:gd name="connsiteY15" fmla="*/ 168668 h 168668"/>
                      <a:gd name="connsiteX16" fmla="*/ 2668045 w 5336089"/>
                      <a:gd name="connsiteY16" fmla="*/ 168668 h 168668"/>
                      <a:gd name="connsiteX17" fmla="*/ 2008061 w 5336089"/>
                      <a:gd name="connsiteY17" fmla="*/ 168668 h 168668"/>
                      <a:gd name="connsiteX18" fmla="*/ 1506474 w 5336089"/>
                      <a:gd name="connsiteY18" fmla="*/ 168668 h 168668"/>
                      <a:gd name="connsiteX19" fmla="*/ 952088 w 5336089"/>
                      <a:gd name="connsiteY19" fmla="*/ 168668 h 168668"/>
                      <a:gd name="connsiteX20" fmla="*/ 28112 w 5336089"/>
                      <a:gd name="connsiteY20" fmla="*/ 168668 h 168668"/>
                      <a:gd name="connsiteX21" fmla="*/ 0 w 5336089"/>
                      <a:gd name="connsiteY21" fmla="*/ 140556 h 168668"/>
                      <a:gd name="connsiteX22" fmla="*/ 0 w 5336089"/>
                      <a:gd name="connsiteY22" fmla="*/ 28112 h 16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36089" h="168668" extrusionOk="0">
                        <a:moveTo>
                          <a:pt x="0" y="28112"/>
                        </a:moveTo>
                        <a:cubicBezTo>
                          <a:pt x="-763" y="12116"/>
                          <a:pt x="10649" y="727"/>
                          <a:pt x="28112" y="0"/>
                        </a:cubicBezTo>
                        <a:cubicBezTo>
                          <a:pt x="208085" y="11842"/>
                          <a:pt x="627851" y="-4556"/>
                          <a:pt x="793692" y="0"/>
                        </a:cubicBezTo>
                        <a:cubicBezTo>
                          <a:pt x="959533" y="4556"/>
                          <a:pt x="1207015" y="9480"/>
                          <a:pt x="1400877" y="0"/>
                        </a:cubicBezTo>
                        <a:cubicBezTo>
                          <a:pt x="1594739" y="-9480"/>
                          <a:pt x="1723608" y="21376"/>
                          <a:pt x="1955263" y="0"/>
                        </a:cubicBezTo>
                        <a:cubicBezTo>
                          <a:pt x="2186918" y="-21376"/>
                          <a:pt x="2464056" y="-30279"/>
                          <a:pt x="2668045" y="0"/>
                        </a:cubicBezTo>
                        <a:cubicBezTo>
                          <a:pt x="2872034" y="30279"/>
                          <a:pt x="3094538" y="-5578"/>
                          <a:pt x="3275229" y="0"/>
                        </a:cubicBezTo>
                        <a:cubicBezTo>
                          <a:pt x="3455920" y="5578"/>
                          <a:pt x="3694021" y="23644"/>
                          <a:pt x="4040809" y="0"/>
                        </a:cubicBezTo>
                        <a:cubicBezTo>
                          <a:pt x="4387597" y="-23644"/>
                          <a:pt x="4341270" y="-18043"/>
                          <a:pt x="4595195" y="0"/>
                        </a:cubicBezTo>
                        <a:cubicBezTo>
                          <a:pt x="4849120" y="18043"/>
                          <a:pt x="5002739" y="25934"/>
                          <a:pt x="5307977" y="0"/>
                        </a:cubicBezTo>
                        <a:cubicBezTo>
                          <a:pt x="5324864" y="327"/>
                          <a:pt x="5333876" y="12228"/>
                          <a:pt x="5336089" y="28112"/>
                        </a:cubicBezTo>
                        <a:cubicBezTo>
                          <a:pt x="5331213" y="71883"/>
                          <a:pt x="5337773" y="100540"/>
                          <a:pt x="5336089" y="140556"/>
                        </a:cubicBezTo>
                        <a:cubicBezTo>
                          <a:pt x="5337584" y="154605"/>
                          <a:pt x="5325894" y="167126"/>
                          <a:pt x="5307977" y="168668"/>
                        </a:cubicBezTo>
                        <a:cubicBezTo>
                          <a:pt x="4996989" y="199279"/>
                          <a:pt x="4973300" y="146613"/>
                          <a:pt x="4647994" y="168668"/>
                        </a:cubicBezTo>
                        <a:cubicBezTo>
                          <a:pt x="4322688" y="190723"/>
                          <a:pt x="4314782" y="196000"/>
                          <a:pt x="4093608" y="168668"/>
                        </a:cubicBezTo>
                        <a:cubicBezTo>
                          <a:pt x="3872434" y="141336"/>
                          <a:pt x="3662737" y="168535"/>
                          <a:pt x="3433625" y="168668"/>
                        </a:cubicBezTo>
                        <a:cubicBezTo>
                          <a:pt x="3204513" y="168801"/>
                          <a:pt x="2827580" y="199797"/>
                          <a:pt x="2668045" y="168668"/>
                        </a:cubicBezTo>
                        <a:cubicBezTo>
                          <a:pt x="2508510" y="137539"/>
                          <a:pt x="2317296" y="165632"/>
                          <a:pt x="2008061" y="168668"/>
                        </a:cubicBezTo>
                        <a:cubicBezTo>
                          <a:pt x="1698826" y="171704"/>
                          <a:pt x="1656186" y="156562"/>
                          <a:pt x="1506474" y="168668"/>
                        </a:cubicBezTo>
                        <a:cubicBezTo>
                          <a:pt x="1356762" y="180774"/>
                          <a:pt x="1080826" y="166762"/>
                          <a:pt x="952088" y="168668"/>
                        </a:cubicBezTo>
                        <a:cubicBezTo>
                          <a:pt x="823350" y="170574"/>
                          <a:pt x="487279" y="129721"/>
                          <a:pt x="28112" y="168668"/>
                        </a:cubicBezTo>
                        <a:cubicBezTo>
                          <a:pt x="15634" y="168023"/>
                          <a:pt x="55" y="156609"/>
                          <a:pt x="0" y="140556"/>
                        </a:cubicBezTo>
                        <a:cubicBezTo>
                          <a:pt x="3102" y="105179"/>
                          <a:pt x="4861" y="51814"/>
                          <a:pt x="0" y="2811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10" name="Picture 9" descr="A graph of numbers and lines&#10;&#10;Description automatically generated with medium confidence">
            <a:extLst>
              <a:ext uri="{FF2B5EF4-FFF2-40B4-BE49-F238E27FC236}">
                <a16:creationId xmlns:a16="http://schemas.microsoft.com/office/drawing/2014/main" id="{9DC8AB62-7015-8DA5-01C9-B53A2518C709}"/>
              </a:ext>
            </a:extLst>
          </p:cNvPr>
          <p:cNvPicPr>
            <a:picLocks noChangeAspect="1"/>
          </p:cNvPicPr>
          <p:nvPr/>
        </p:nvPicPr>
        <p:blipFill>
          <a:blip r:embed="rId4"/>
          <a:stretch>
            <a:fillRect/>
          </a:stretch>
        </p:blipFill>
        <p:spPr>
          <a:xfrm>
            <a:off x="6730652" y="1149784"/>
            <a:ext cx="4066784" cy="2711189"/>
          </a:xfrm>
          <a:prstGeom prst="rect">
            <a:avLst/>
          </a:prstGeom>
        </p:spPr>
      </p:pic>
      <p:sp>
        <p:nvSpPr>
          <p:cNvPr id="11" name="TextBox 10">
            <a:extLst>
              <a:ext uri="{FF2B5EF4-FFF2-40B4-BE49-F238E27FC236}">
                <a16:creationId xmlns:a16="http://schemas.microsoft.com/office/drawing/2014/main" id="{AE643488-F12E-5F60-674F-C1AE83E980E7}"/>
              </a:ext>
            </a:extLst>
          </p:cNvPr>
          <p:cNvSpPr txBox="1"/>
          <p:nvPr/>
        </p:nvSpPr>
        <p:spPr>
          <a:xfrm>
            <a:off x="6730652" y="3946918"/>
            <a:ext cx="5336089" cy="1938992"/>
          </a:xfrm>
          <a:prstGeom prst="rect">
            <a:avLst/>
          </a:prstGeom>
          <a:noFill/>
        </p:spPr>
        <p:txBody>
          <a:bodyPr wrap="square" rtlCol="0">
            <a:spAutoFit/>
          </a:bodyPr>
          <a:lstStyle/>
          <a:p>
            <a:r>
              <a:rPr lang="el-GR" sz="2000">
                <a:solidFill>
                  <a:srgbClr val="000000"/>
                </a:solidFill>
                <a:latin typeface="Corbel" panose="020B0503020204020204" pitchFamily="34" charset="0"/>
              </a:rPr>
              <a:t>Οι </a:t>
            </a:r>
            <a:r>
              <a:rPr lang="el-GR" sz="2000" dirty="0">
                <a:solidFill>
                  <a:srgbClr val="000000"/>
                </a:solidFill>
                <a:latin typeface="Corbel" panose="020B0503020204020204" pitchFamily="34" charset="0"/>
              </a:rPr>
              <a:t>μαθητές να μπορούν να αναγνωρίσουν τη κατάλληλη εξήγηση για γνωστά επιστημονικά φαινόμενα και να μπορούν να χρησιμοποιούν τις γνώσεις αυτές για να προσδιορίσουν, σε απλές περιπτώσεις, αν ένα συμπέρασμα είναι έγκυρο με βάση τα δεδομένα που τους δίνονται.</a:t>
            </a:r>
            <a:endParaRPr lang="en-GR" sz="2000" dirty="0">
              <a:solidFill>
                <a:srgbClr val="000000"/>
              </a:solidFill>
              <a:latin typeface="Corbel" panose="020B0503020204020204" pitchFamily="34" charset="0"/>
            </a:endParaRPr>
          </a:p>
        </p:txBody>
      </p:sp>
    </p:spTree>
    <p:extLst>
      <p:ext uri="{BB962C8B-B14F-4D97-AF65-F5344CB8AC3E}">
        <p14:creationId xmlns:p14="http://schemas.microsoft.com/office/powerpoint/2010/main" val="3737299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54510-CBD8-016D-AF64-9156955ABA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697D1-2DF0-3288-4D38-1BC487F28CF0}"/>
              </a:ext>
            </a:extLst>
          </p:cNvPr>
          <p:cNvSpPr>
            <a:spLocks noGrp="1"/>
          </p:cNvSpPr>
          <p:nvPr>
            <p:ph type="title"/>
          </p:nvPr>
        </p:nvSpPr>
        <p:spPr/>
        <p:txBody>
          <a:bodyPr>
            <a:normAutofit/>
          </a:bodyPr>
          <a:lstStyle/>
          <a:p>
            <a:r>
              <a:rPr lang="el-GR" sz="4800" b="1" spc="-100" dirty="0">
                <a:latin typeface="Corbel" panose="020B0503020204020204" pitchFamily="34" charset="0"/>
                <a:ea typeface="+mn-ea"/>
                <a:cs typeface="+mn-cs"/>
              </a:rPr>
              <a:t>5. Να ξεκινήσουμε από το σχολείο…</a:t>
            </a:r>
            <a:endParaRPr lang="en-GR" sz="4800" b="1" spc="-100" dirty="0">
              <a:latin typeface="Corbel" panose="020B0503020204020204" pitchFamily="34" charset="0"/>
              <a:ea typeface="+mn-ea"/>
              <a:cs typeface="+mn-cs"/>
            </a:endParaRPr>
          </a:p>
        </p:txBody>
      </p:sp>
      <p:pic>
        <p:nvPicPr>
          <p:cNvPr id="4" name="Picture 3" descr="A ladybug and a fish&#10;&#10;Description automatically generated">
            <a:extLst>
              <a:ext uri="{FF2B5EF4-FFF2-40B4-BE49-F238E27FC236}">
                <a16:creationId xmlns:a16="http://schemas.microsoft.com/office/drawing/2014/main" id="{5E70B40A-1BCB-A6E1-64F3-E15DC6FC7B3C}"/>
              </a:ext>
            </a:extLst>
          </p:cNvPr>
          <p:cNvPicPr>
            <a:picLocks noChangeAspect="1"/>
          </p:cNvPicPr>
          <p:nvPr/>
        </p:nvPicPr>
        <p:blipFill rotWithShape="1">
          <a:blip r:embed="rId3"/>
          <a:srcRect r="12634" b="15138"/>
          <a:stretch/>
        </p:blipFill>
        <p:spPr>
          <a:xfrm>
            <a:off x="838200" y="1690688"/>
            <a:ext cx="7679590" cy="4540577"/>
          </a:xfrm>
          <a:prstGeom prst="rect">
            <a:avLst/>
          </a:prstGeom>
        </p:spPr>
      </p:pic>
      <p:sp>
        <p:nvSpPr>
          <p:cNvPr id="5" name="TextBox 4">
            <a:extLst>
              <a:ext uri="{FF2B5EF4-FFF2-40B4-BE49-F238E27FC236}">
                <a16:creationId xmlns:a16="http://schemas.microsoft.com/office/drawing/2014/main" id="{4B1A800E-DD9C-C82C-8A3B-B158D77644B5}"/>
              </a:ext>
            </a:extLst>
          </p:cNvPr>
          <p:cNvSpPr txBox="1"/>
          <p:nvPr/>
        </p:nvSpPr>
        <p:spPr>
          <a:xfrm>
            <a:off x="8313594" y="6231265"/>
            <a:ext cx="3455305" cy="523220"/>
          </a:xfrm>
          <a:prstGeom prst="rect">
            <a:avLst/>
          </a:prstGeom>
          <a:noFill/>
        </p:spPr>
        <p:txBody>
          <a:bodyPr wrap="none" rtlCol="0">
            <a:spAutoFit/>
          </a:bodyPr>
          <a:lstStyle/>
          <a:p>
            <a:r>
              <a:rPr lang="el-GR" sz="2800" i="1" dirty="0" err="1">
                <a:latin typeface="Corbel" panose="020B0503020204020204" pitchFamily="34" charset="0"/>
              </a:rPr>
              <a:t>Φυσικ</a:t>
            </a:r>
            <a:r>
              <a:rPr lang="en-GB" sz="2800" i="1" dirty="0" err="1">
                <a:latin typeface="Corbel" panose="020B0503020204020204" pitchFamily="34" charset="0"/>
              </a:rPr>
              <a:t>ά</a:t>
            </a:r>
            <a:r>
              <a:rPr lang="el-GR" sz="2800" i="1" dirty="0">
                <a:latin typeface="Corbel" panose="020B0503020204020204" pitchFamily="34" charset="0"/>
              </a:rPr>
              <a:t> Στ’ Δημοτικού</a:t>
            </a:r>
            <a:endParaRPr lang="en-GR" sz="2800" i="1" dirty="0">
              <a:latin typeface="Corbel" panose="020B0503020204020204" pitchFamily="34" charset="0"/>
            </a:endParaRPr>
          </a:p>
        </p:txBody>
      </p:sp>
      <p:pic>
        <p:nvPicPr>
          <p:cNvPr id="9" name="Picture 8" descr="A close up of a tree&#10;&#10;Description automatically generated">
            <a:extLst>
              <a:ext uri="{FF2B5EF4-FFF2-40B4-BE49-F238E27FC236}">
                <a16:creationId xmlns:a16="http://schemas.microsoft.com/office/drawing/2014/main" id="{08D3BF55-E6D8-C7D6-0C28-3FF0AEED2B5C}"/>
              </a:ext>
            </a:extLst>
          </p:cNvPr>
          <p:cNvPicPr>
            <a:picLocks noChangeAspect="1"/>
          </p:cNvPicPr>
          <p:nvPr/>
        </p:nvPicPr>
        <p:blipFill>
          <a:blip r:embed="rId4"/>
          <a:stretch>
            <a:fillRect/>
          </a:stretch>
        </p:blipFill>
        <p:spPr>
          <a:xfrm>
            <a:off x="3996499" y="1690688"/>
            <a:ext cx="7772400" cy="2153797"/>
          </a:xfrm>
          <a:prstGeom prst="rect">
            <a:avLst/>
          </a:prstGeom>
        </p:spPr>
      </p:pic>
    </p:spTree>
    <p:extLst>
      <p:ext uri="{BB962C8B-B14F-4D97-AF65-F5344CB8AC3E}">
        <p14:creationId xmlns:p14="http://schemas.microsoft.com/office/powerpoint/2010/main" val="289269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57948-9497-958F-23F1-6CF725687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CF4D52-33CF-A4CA-01D9-35E894329A93}"/>
              </a:ext>
            </a:extLst>
          </p:cNvPr>
          <p:cNvSpPr>
            <a:spLocks noGrp="1"/>
          </p:cNvSpPr>
          <p:nvPr>
            <p:ph type="title"/>
          </p:nvPr>
        </p:nvSpPr>
        <p:spPr>
          <a:xfrm>
            <a:off x="838200" y="365125"/>
            <a:ext cx="10923740" cy="1325563"/>
          </a:xfrm>
        </p:spPr>
        <p:txBody>
          <a:bodyPr>
            <a:normAutofit fontScale="90000"/>
          </a:bodyPr>
          <a:lstStyle/>
          <a:p>
            <a:r>
              <a:rPr lang="el-GR" sz="4800" b="1" spc="-100" dirty="0">
                <a:latin typeface="Corbel" panose="020B0503020204020204" pitchFamily="34" charset="0"/>
                <a:ea typeface="+mn-ea"/>
                <a:cs typeface="+mn-cs"/>
              </a:rPr>
              <a:t>6. Να καλλιεργήσουμε το στατιστικό </a:t>
            </a:r>
            <a:r>
              <a:rPr lang="el-GR" sz="4800" b="1" spc="-100" dirty="0" err="1">
                <a:latin typeface="Corbel" panose="020B0503020204020204" pitchFamily="34" charset="0"/>
                <a:ea typeface="+mn-ea"/>
                <a:cs typeface="+mn-cs"/>
              </a:rPr>
              <a:t>εγγραμματισμό</a:t>
            </a:r>
            <a:r>
              <a:rPr lang="el-GR" sz="4800" b="1" spc="-100" dirty="0">
                <a:latin typeface="Corbel" panose="020B0503020204020204" pitchFamily="34" charset="0"/>
                <a:ea typeface="+mn-ea"/>
                <a:cs typeface="+mn-cs"/>
              </a:rPr>
              <a:t> και την </a:t>
            </a:r>
            <a:r>
              <a:rPr lang="el-GR" sz="4800" b="1" spc="-100" dirty="0" err="1">
                <a:latin typeface="Corbel" panose="020B0503020204020204" pitchFamily="34" charset="0"/>
                <a:ea typeface="+mn-ea"/>
                <a:cs typeface="+mn-cs"/>
              </a:rPr>
              <a:t>πιθανοκρατική</a:t>
            </a:r>
            <a:r>
              <a:rPr lang="el-GR" sz="4800" b="1" spc="-100" dirty="0">
                <a:latin typeface="Corbel" panose="020B0503020204020204" pitchFamily="34" charset="0"/>
                <a:ea typeface="+mn-ea"/>
                <a:cs typeface="+mn-cs"/>
              </a:rPr>
              <a:t> σκέψη</a:t>
            </a:r>
            <a:endParaRPr lang="en-GR" sz="4800" b="1" spc="-100" dirty="0">
              <a:latin typeface="Corbel" panose="020B0503020204020204" pitchFamily="34" charset="0"/>
              <a:ea typeface="+mn-ea"/>
              <a:cs typeface="+mn-cs"/>
            </a:endParaRPr>
          </a:p>
        </p:txBody>
      </p:sp>
      <p:sp>
        <p:nvSpPr>
          <p:cNvPr id="3" name="Content Placeholder 2">
            <a:extLst>
              <a:ext uri="{FF2B5EF4-FFF2-40B4-BE49-F238E27FC236}">
                <a16:creationId xmlns:a16="http://schemas.microsoft.com/office/drawing/2014/main" id="{D1E5A91D-F1DA-D484-6ED6-22CDBAB4B46F}"/>
              </a:ext>
            </a:extLst>
          </p:cNvPr>
          <p:cNvSpPr txBox="1">
            <a:spLocks/>
          </p:cNvSpPr>
          <p:nvPr/>
        </p:nvSpPr>
        <p:spPr>
          <a:xfrm>
            <a:off x="838200" y="1891430"/>
            <a:ext cx="10515600" cy="4518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dirty="0">
                <a:solidFill>
                  <a:schemeClr val="dk1"/>
                </a:solidFill>
                <a:latin typeface="Arial"/>
                <a:cs typeface="Arial"/>
              </a:rPr>
              <a:t>Διδάσκουμε στα παιδιά μας τα μαθηματικά της βεβαιότητας ―άλγεβρα και γεωμετρία― αλλά όχι τα μαθηματικά της αβεβαιότητας, δηλαδή τη στατιστική σκέψη.</a:t>
            </a:r>
          </a:p>
          <a:p>
            <a:pPr marL="0" indent="0">
              <a:buNone/>
            </a:pPr>
            <a:endParaRPr lang="el-GR" b="1" dirty="0">
              <a:latin typeface="Corbel" panose="020B0503020204020204" pitchFamily="34" charset="0"/>
            </a:endParaRPr>
          </a:p>
          <a:p>
            <a:pPr marL="0" marR="0" lvl="0" indent="0" algn="just" rtl="0">
              <a:spcBef>
                <a:spcPts val="0"/>
              </a:spcBef>
              <a:spcAft>
                <a:spcPts val="0"/>
              </a:spcAft>
              <a:buNone/>
            </a:pPr>
            <a:r>
              <a:rPr lang="el-GR" sz="2800" b="0" i="0" u="none" strike="noStrike" cap="none" dirty="0">
                <a:solidFill>
                  <a:schemeClr val="dk1"/>
                </a:solidFill>
                <a:latin typeface="Arial"/>
                <a:ea typeface="Arial"/>
                <a:cs typeface="Arial"/>
                <a:sym typeface="Arial"/>
              </a:rPr>
              <a:t>«Η στατιστική λογική θα είναι μια μέρα τόσο σημαντική στη ζωή του πολίτη όσο η ικανότητα του να διαβάζει και να γράφει.»</a:t>
            </a:r>
            <a:endParaRPr lang="el-GR" sz="1200" dirty="0"/>
          </a:p>
          <a:p>
            <a:pPr marL="0" marR="0" lvl="0" indent="0" algn="r" rtl="0">
              <a:lnSpc>
                <a:spcPct val="150000"/>
              </a:lnSpc>
              <a:spcBef>
                <a:spcPts val="0"/>
              </a:spcBef>
              <a:spcAft>
                <a:spcPts val="0"/>
              </a:spcAft>
              <a:buNone/>
            </a:pPr>
            <a:r>
              <a:rPr lang="el-GR" sz="2800" b="0" i="0" u="none" strike="noStrike" cap="none" dirty="0">
                <a:solidFill>
                  <a:schemeClr val="dk1"/>
                </a:solidFill>
                <a:latin typeface="Arial"/>
                <a:ea typeface="Arial"/>
                <a:cs typeface="Arial"/>
                <a:sym typeface="Arial"/>
              </a:rPr>
              <a:t> </a:t>
            </a:r>
            <a:r>
              <a:rPr lang="en-GB" b="1" dirty="0">
                <a:latin typeface="Corbel" panose="020B0503020204020204" pitchFamily="34" charset="0"/>
                <a:sym typeface="Arial"/>
              </a:rPr>
              <a:t>H.G Wells (1866-1946)</a:t>
            </a:r>
          </a:p>
        </p:txBody>
      </p:sp>
    </p:spTree>
    <p:extLst>
      <p:ext uri="{BB962C8B-B14F-4D97-AF65-F5344CB8AC3E}">
        <p14:creationId xmlns:p14="http://schemas.microsoft.com/office/powerpoint/2010/main" val="3524782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183FE-3FAE-AD43-0B8B-721411369CB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F57393-9CAA-0C6B-F09D-6F67C9C69FD2}"/>
              </a:ext>
            </a:extLst>
          </p:cNvPr>
          <p:cNvSpPr txBox="1">
            <a:spLocks/>
          </p:cNvSpPr>
          <p:nvPr/>
        </p:nvSpPr>
        <p:spPr>
          <a:xfrm>
            <a:off x="838200" y="331940"/>
            <a:ext cx="10515600" cy="65260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l-GR" sz="2400" dirty="0">
                <a:solidFill>
                  <a:schemeClr val="dk1"/>
                </a:solidFill>
                <a:latin typeface="Arial"/>
                <a:cs typeface="Arial"/>
              </a:rPr>
              <a:t> Όσο σημαντικό είναι να αποδίδουμε νόημα όπου αυτό υπάρχει, άλλο τόσο σημαντικό είναι να μην αποδίδουμε νόημα εκεί που δεν υπάρχει.</a:t>
            </a:r>
          </a:p>
          <a:p>
            <a:pPr marL="0" marR="0" lvl="0" indent="0" rtl="0">
              <a:lnSpc>
                <a:spcPct val="120000"/>
              </a:lnSpc>
              <a:spcBef>
                <a:spcPts val="0"/>
              </a:spcBef>
              <a:spcAft>
                <a:spcPts val="0"/>
              </a:spcAft>
              <a:buNone/>
            </a:pPr>
            <a:endParaRPr lang="el-GR" sz="2400" dirty="0">
              <a:solidFill>
                <a:schemeClr val="dk1"/>
              </a:solidFill>
              <a:latin typeface="Arial"/>
              <a:cs typeface="Arial"/>
            </a:endParaRPr>
          </a:p>
          <a:p>
            <a:pPr marL="0" marR="0" lvl="0" indent="0" rtl="0">
              <a:lnSpc>
                <a:spcPct val="120000"/>
              </a:lnSpc>
              <a:spcBef>
                <a:spcPts val="0"/>
              </a:spcBef>
              <a:spcAft>
                <a:spcPts val="0"/>
              </a:spcAft>
              <a:buNone/>
            </a:pPr>
            <a:endParaRPr lang="el-GR" sz="2400" dirty="0">
              <a:solidFill>
                <a:schemeClr val="dk1"/>
              </a:solidFill>
              <a:latin typeface="Arial"/>
              <a:cs typeface="Arial"/>
            </a:endParaRPr>
          </a:p>
          <a:p>
            <a:pPr marL="0" marR="0" lvl="0" indent="0" rtl="0">
              <a:lnSpc>
                <a:spcPct val="120000"/>
              </a:lnSpc>
              <a:spcBef>
                <a:spcPts val="0"/>
              </a:spcBef>
              <a:spcAft>
                <a:spcPts val="0"/>
              </a:spcAft>
              <a:buNone/>
            </a:pPr>
            <a:endParaRPr lang="el-GR" sz="2400" dirty="0">
              <a:solidFill>
                <a:schemeClr val="dk1"/>
              </a:solidFill>
              <a:latin typeface="Arial"/>
              <a:cs typeface="Arial"/>
            </a:endParaRPr>
          </a:p>
          <a:p>
            <a:pPr marL="0" marR="0" lvl="0" indent="0" rtl="0">
              <a:lnSpc>
                <a:spcPct val="120000"/>
              </a:lnSpc>
              <a:spcBef>
                <a:spcPts val="0"/>
              </a:spcBef>
              <a:spcAft>
                <a:spcPts val="0"/>
              </a:spcAft>
              <a:buNone/>
            </a:pPr>
            <a:endParaRPr lang="el-GR" sz="2400" dirty="0">
              <a:solidFill>
                <a:schemeClr val="dk1"/>
              </a:solidFill>
              <a:latin typeface="Arial"/>
              <a:cs typeface="Arial"/>
            </a:endParaRPr>
          </a:p>
          <a:p>
            <a:pPr marL="0" marR="0" lvl="0" indent="0" rtl="0">
              <a:lnSpc>
                <a:spcPct val="120000"/>
              </a:lnSpc>
              <a:spcBef>
                <a:spcPts val="0"/>
              </a:spcBef>
              <a:spcAft>
                <a:spcPts val="0"/>
              </a:spcAft>
              <a:buNone/>
            </a:pPr>
            <a:endParaRPr lang="el-GR" sz="2400" dirty="0">
              <a:solidFill>
                <a:schemeClr val="dk1"/>
              </a:solidFill>
              <a:latin typeface="Arial"/>
              <a:cs typeface="Arial"/>
            </a:endParaRPr>
          </a:p>
          <a:p>
            <a:pPr marL="0" marR="0" lvl="0" indent="0" rtl="0">
              <a:lnSpc>
                <a:spcPct val="120000"/>
              </a:lnSpc>
              <a:spcBef>
                <a:spcPts val="0"/>
              </a:spcBef>
              <a:spcAft>
                <a:spcPts val="0"/>
              </a:spcAft>
              <a:buNone/>
            </a:pPr>
            <a:endParaRPr lang="el-GR" sz="2400" dirty="0">
              <a:solidFill>
                <a:schemeClr val="dk1"/>
              </a:solidFill>
              <a:latin typeface="Arial"/>
              <a:cs typeface="Arial"/>
            </a:endParaRPr>
          </a:p>
          <a:p>
            <a:pPr marL="0" marR="0" lvl="0" indent="0" rtl="0">
              <a:lnSpc>
                <a:spcPct val="120000"/>
              </a:lnSpc>
              <a:spcBef>
                <a:spcPts val="0"/>
              </a:spcBef>
              <a:spcAft>
                <a:spcPts val="0"/>
              </a:spcAft>
              <a:buNone/>
            </a:pPr>
            <a:endParaRPr lang="el-GR" sz="2400" dirty="0">
              <a:solidFill>
                <a:schemeClr val="dk1"/>
              </a:solidFill>
              <a:latin typeface="Arial"/>
              <a:cs typeface="Arial"/>
            </a:endParaRPr>
          </a:p>
          <a:p>
            <a:pPr marL="0" marR="0" lvl="0" indent="0" rtl="0">
              <a:lnSpc>
                <a:spcPct val="120000"/>
              </a:lnSpc>
              <a:spcBef>
                <a:spcPts val="0"/>
              </a:spcBef>
              <a:spcAft>
                <a:spcPts val="0"/>
              </a:spcAft>
              <a:buNone/>
            </a:pPr>
            <a:r>
              <a:rPr lang="el-GR" sz="2400" dirty="0">
                <a:solidFill>
                  <a:schemeClr val="dk1"/>
                </a:solidFill>
                <a:latin typeface="Arial"/>
                <a:cs typeface="Arial"/>
              </a:rPr>
              <a:t>«Οι άνθρωποι έχουμε εξαιρετικά μειωμένη αντίληψη της </a:t>
            </a:r>
            <a:r>
              <a:rPr lang="el-GR" sz="2400" dirty="0" err="1">
                <a:solidFill>
                  <a:schemeClr val="dk1"/>
                </a:solidFill>
                <a:latin typeface="Arial"/>
                <a:cs typeface="Arial"/>
              </a:rPr>
              <a:t>τυχαιότητας</a:t>
            </a:r>
            <a:r>
              <a:rPr lang="el-GR" sz="2400" dirty="0">
                <a:solidFill>
                  <a:schemeClr val="dk1"/>
                </a:solidFill>
                <a:latin typeface="Arial"/>
                <a:cs typeface="Arial"/>
              </a:rPr>
              <a:t>: δεν την αναγνωρίζουμε όταν τη συναντούμε και, το σημαντικότερο, εκτιμούμε λανθασμένα τον ρόλο της τύχης στη ζωή μας λαμβάνοντας αποφάσεις που αντιβαίνουν στο συμφέρον μας».</a:t>
            </a:r>
          </a:p>
          <a:p>
            <a:pPr marL="0" indent="0" algn="r">
              <a:lnSpc>
                <a:spcPct val="120000"/>
              </a:lnSpc>
              <a:spcBef>
                <a:spcPts val="0"/>
              </a:spcBef>
              <a:buNone/>
            </a:pPr>
            <a:r>
              <a:rPr lang="el-GR" sz="2400" b="1" dirty="0">
                <a:latin typeface="Corbel" panose="020B0503020204020204" pitchFamily="34" charset="0"/>
                <a:sym typeface="Arial"/>
              </a:rPr>
              <a:t>― </a:t>
            </a:r>
            <a:r>
              <a:rPr lang="en-GB" sz="2400" b="1" dirty="0">
                <a:latin typeface="Corbel" panose="020B0503020204020204" pitchFamily="34" charset="0"/>
                <a:sym typeface="Arial"/>
              </a:rPr>
              <a:t>Daniel Kahneman and Amos Tversky</a:t>
            </a:r>
          </a:p>
        </p:txBody>
      </p:sp>
      <p:pic>
        <p:nvPicPr>
          <p:cNvPr id="5" name="Picture 4" descr="A group of images of a unicorn&#10;&#10;Description automatically generated with medium confidence">
            <a:extLst>
              <a:ext uri="{FF2B5EF4-FFF2-40B4-BE49-F238E27FC236}">
                <a16:creationId xmlns:a16="http://schemas.microsoft.com/office/drawing/2014/main" id="{C5E27FC3-C1F2-ED3D-8991-4440AFD92A9C}"/>
              </a:ext>
            </a:extLst>
          </p:cNvPr>
          <p:cNvPicPr>
            <a:picLocks noChangeAspect="1"/>
          </p:cNvPicPr>
          <p:nvPr/>
        </p:nvPicPr>
        <p:blipFill>
          <a:blip r:embed="rId3"/>
          <a:stretch>
            <a:fillRect/>
          </a:stretch>
        </p:blipFill>
        <p:spPr>
          <a:xfrm>
            <a:off x="4674296" y="1396549"/>
            <a:ext cx="2843408" cy="2878824"/>
          </a:xfrm>
          <a:prstGeom prst="rect">
            <a:avLst/>
          </a:prstGeom>
        </p:spPr>
      </p:pic>
    </p:spTree>
    <p:extLst>
      <p:ext uri="{BB962C8B-B14F-4D97-AF65-F5344CB8AC3E}">
        <p14:creationId xmlns:p14="http://schemas.microsoft.com/office/powerpoint/2010/main" val="289385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E299-CE7D-49E2-876A-965C794B3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CCEF7F-C9E5-61D2-35D9-F2D25F4895D1}"/>
              </a:ext>
            </a:extLst>
          </p:cNvPr>
          <p:cNvSpPr>
            <a:spLocks noGrp="1"/>
          </p:cNvSpPr>
          <p:nvPr>
            <p:ph type="title"/>
          </p:nvPr>
        </p:nvSpPr>
        <p:spPr>
          <a:xfrm>
            <a:off x="838200" y="365125"/>
            <a:ext cx="10923740" cy="1325563"/>
          </a:xfrm>
        </p:spPr>
        <p:txBody>
          <a:bodyPr>
            <a:normAutofit fontScale="90000"/>
          </a:bodyPr>
          <a:lstStyle/>
          <a:p>
            <a:r>
              <a:rPr lang="el-GR" sz="4800" b="1" spc="-100" dirty="0">
                <a:latin typeface="Corbel" panose="020B0503020204020204" pitchFamily="34" charset="0"/>
                <a:ea typeface="+mn-ea"/>
                <a:cs typeface="+mn-cs"/>
              </a:rPr>
              <a:t>7. Να δώσουμε έμφαση στην εκπαίδευση των ενηλίκων</a:t>
            </a:r>
            <a:endParaRPr lang="en-GR" sz="4800" b="1" spc="-100" dirty="0">
              <a:latin typeface="Corbel" panose="020B0503020204020204" pitchFamily="34" charset="0"/>
              <a:ea typeface="+mn-ea"/>
              <a:cs typeface="+mn-cs"/>
            </a:endParaRPr>
          </a:p>
        </p:txBody>
      </p:sp>
      <p:pic>
        <p:nvPicPr>
          <p:cNvPr id="5" name="Picture 4" descr="A black background with a yellow circle&#10;&#10;Description automatically generated">
            <a:extLst>
              <a:ext uri="{FF2B5EF4-FFF2-40B4-BE49-F238E27FC236}">
                <a16:creationId xmlns:a16="http://schemas.microsoft.com/office/drawing/2014/main" id="{EC7F08AA-5F42-BC1E-0C1F-946FF63D65CB}"/>
              </a:ext>
            </a:extLst>
          </p:cNvPr>
          <p:cNvPicPr>
            <a:picLocks noChangeAspect="1"/>
          </p:cNvPicPr>
          <p:nvPr/>
        </p:nvPicPr>
        <p:blipFill>
          <a:blip r:embed="rId3"/>
          <a:stretch>
            <a:fillRect/>
          </a:stretch>
        </p:blipFill>
        <p:spPr>
          <a:xfrm>
            <a:off x="430060" y="1177188"/>
            <a:ext cx="4773460" cy="5680812"/>
          </a:xfrm>
          <a:prstGeom prst="rect">
            <a:avLst/>
          </a:prstGeom>
        </p:spPr>
      </p:pic>
      <p:sp>
        <p:nvSpPr>
          <p:cNvPr id="6" name="TextBox 5">
            <a:extLst>
              <a:ext uri="{FF2B5EF4-FFF2-40B4-BE49-F238E27FC236}">
                <a16:creationId xmlns:a16="http://schemas.microsoft.com/office/drawing/2014/main" id="{D8C03225-612B-A216-2A7D-209F9C4F4C3D}"/>
              </a:ext>
            </a:extLst>
          </p:cNvPr>
          <p:cNvSpPr txBox="1"/>
          <p:nvPr/>
        </p:nvSpPr>
        <p:spPr>
          <a:xfrm>
            <a:off x="5057552" y="2027575"/>
            <a:ext cx="6704388" cy="4493538"/>
          </a:xfrm>
          <a:prstGeom prst="rect">
            <a:avLst/>
          </a:prstGeom>
          <a:noFill/>
        </p:spPr>
        <p:txBody>
          <a:bodyPr wrap="square" rtlCol="0">
            <a:spAutoFit/>
          </a:bodyPr>
          <a:lstStyle/>
          <a:p>
            <a:pPr algn="just"/>
            <a:r>
              <a:rPr lang="el-GR" sz="2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«Την ανάγκη να διαδοθεί η επιστημονική κοσμοαντίληψη στην εργατική τάξη ως αναγκαία προϋπόθεση για την πνευματική και ιδεολογική της χειραφέτηση: Για την απόρριψη του «μαγικού» και των μυστικιστικών θεωριών που ήταν τότε σε άνθηση στον γερμανόφωνο κόσμο (</a:t>
            </a:r>
            <a:r>
              <a:rPr lang="el-GR" sz="2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κ</a:t>
            </a:r>
            <a:r>
              <a:rPr lang="el-GR" sz="2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αι εξακολουθούν να είναι σε άνθηση και στον δικό μας σημερινό κόσμο!) Σε αυτό το πνεύμα, </a:t>
            </a:r>
            <a:r>
              <a:rPr lang="el-GR" sz="2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sz="2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αναλαμβάνει να εκπονήσει πρόγραμμα για τη λαϊκή εκπαίδευση, οργανώνοντας σειρές διαλέξεων με έναν τέτοιο προσανατολισμό. Στα σχέδια του Κύκλου ήταν επίσης η συγγραφή και έκδοση μιας μεγάλης εγκυκλοπαίδειας που θα έφερνε κοντά στον πολίτη τη νέα γνώση, αλλά και την επιστημονική κοσμοαντίληψη που πάει μαζί της.»</a:t>
            </a:r>
            <a:endParaRPr lang="en-GR"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6938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B9FF90A-B1BF-574C-F0AF-B7D5E2E2FDE2}"/>
              </a:ext>
            </a:extLst>
          </p:cNvPr>
          <p:cNvSpPr txBox="1">
            <a:spLocks/>
          </p:cNvSpPr>
          <p:nvPr/>
        </p:nvSpPr>
        <p:spPr>
          <a:xfrm>
            <a:off x="1095880" y="1085346"/>
            <a:ext cx="3517001"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b="1" dirty="0">
                <a:latin typeface="Corbel" panose="020B0503020204020204" pitchFamily="34" charset="0"/>
              </a:rPr>
              <a:t>Ανορθολογισμός και ψευδοεπιστήμη: </a:t>
            </a:r>
            <a:br>
              <a:rPr lang="el-GR" sz="2400" b="1" dirty="0">
                <a:latin typeface="Corbel" panose="020B0503020204020204" pitchFamily="34" charset="0"/>
              </a:rPr>
            </a:br>
            <a:r>
              <a:rPr lang="el-GR" sz="2400" b="1" dirty="0">
                <a:latin typeface="Corbel" panose="020B0503020204020204" pitchFamily="34" charset="0"/>
              </a:rPr>
              <a:t>Ένα μάθημα για τον πολίτη του καιρού μας</a:t>
            </a:r>
            <a:endParaRPr lang="en-US" sz="2400" b="1" dirty="0">
              <a:latin typeface="Corbel" panose="020B0503020204020204" pitchFamily="34" charset="0"/>
            </a:endParaRPr>
          </a:p>
        </p:txBody>
      </p:sp>
      <p:sp>
        <p:nvSpPr>
          <p:cNvPr id="3" name="Text Placeholder 3">
            <a:extLst>
              <a:ext uri="{FF2B5EF4-FFF2-40B4-BE49-F238E27FC236}">
                <a16:creationId xmlns:a16="http://schemas.microsoft.com/office/drawing/2014/main" id="{214D8473-CA6F-9917-ED0B-95848762F8E8}"/>
              </a:ext>
            </a:extLst>
          </p:cNvPr>
          <p:cNvSpPr txBox="1">
            <a:spLocks/>
          </p:cNvSpPr>
          <p:nvPr/>
        </p:nvSpPr>
        <p:spPr>
          <a:xfrm>
            <a:off x="1141097" y="3119723"/>
            <a:ext cx="3426566" cy="3381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200" dirty="0">
                <a:latin typeface="Corbel" panose="020B0503020204020204" pitchFamily="34" charset="0"/>
              </a:rPr>
              <a:t>Π. </a:t>
            </a:r>
            <a:r>
              <a:rPr lang="el-GR" sz="2200" dirty="0" err="1">
                <a:latin typeface="Corbel" panose="020B0503020204020204" pitchFamily="34" charset="0"/>
              </a:rPr>
              <a:t>Σαπουντζής</a:t>
            </a:r>
            <a:r>
              <a:rPr lang="el-GR" sz="2200" dirty="0">
                <a:latin typeface="Corbel" panose="020B0503020204020204" pitchFamily="34" charset="0"/>
              </a:rPr>
              <a:t>, </a:t>
            </a:r>
            <a:br>
              <a:rPr lang="el-GR" sz="2200" dirty="0">
                <a:latin typeface="Corbel" panose="020B0503020204020204" pitchFamily="34" charset="0"/>
              </a:rPr>
            </a:br>
            <a:r>
              <a:rPr lang="el-GR" sz="2200" dirty="0" err="1">
                <a:latin typeface="Corbel" panose="020B0503020204020204" pitchFamily="34" charset="0"/>
              </a:rPr>
              <a:t>Στ</a:t>
            </a:r>
            <a:r>
              <a:rPr lang="el-GR" sz="2200" dirty="0">
                <a:latin typeface="Corbel" panose="020B0503020204020204" pitchFamily="34" charset="0"/>
              </a:rPr>
              <a:t>. Τραχανάς, </a:t>
            </a:r>
            <a:br>
              <a:rPr lang="el-GR" sz="2200" dirty="0">
                <a:latin typeface="Corbel" panose="020B0503020204020204" pitchFamily="34" charset="0"/>
              </a:rPr>
            </a:br>
            <a:r>
              <a:rPr lang="el-GR" sz="2200" dirty="0" err="1">
                <a:latin typeface="Corbel" panose="020B0503020204020204" pitchFamily="34" charset="0"/>
              </a:rPr>
              <a:t>Στ</a:t>
            </a:r>
            <a:r>
              <a:rPr lang="el-GR" sz="2200" dirty="0">
                <a:latin typeface="Corbel" panose="020B0503020204020204" pitchFamily="34" charset="0"/>
              </a:rPr>
              <a:t>. Αρχοντής, </a:t>
            </a:r>
            <a:br>
              <a:rPr lang="el-GR" sz="2200" dirty="0">
                <a:latin typeface="Corbel" panose="020B0503020204020204" pitchFamily="34" charset="0"/>
              </a:rPr>
            </a:br>
            <a:r>
              <a:rPr lang="el-GR" sz="2200" dirty="0" err="1">
                <a:latin typeface="Corbel" panose="020B0503020204020204" pitchFamily="34" charset="0"/>
              </a:rPr>
              <a:t>Στ</a:t>
            </a:r>
            <a:r>
              <a:rPr lang="el-GR" sz="2200" dirty="0">
                <a:latin typeface="Corbel" panose="020B0503020204020204" pitchFamily="34" charset="0"/>
              </a:rPr>
              <a:t>. </a:t>
            </a:r>
            <a:r>
              <a:rPr lang="el-GR" sz="2200" dirty="0" err="1">
                <a:latin typeface="Corbel" panose="020B0503020204020204" pitchFamily="34" charset="0"/>
              </a:rPr>
              <a:t>Βαμβάκος</a:t>
            </a:r>
            <a:r>
              <a:rPr lang="el-GR" sz="2200" dirty="0">
                <a:latin typeface="Corbel" panose="020B0503020204020204" pitchFamily="34" charset="0"/>
              </a:rPr>
              <a:t>, </a:t>
            </a:r>
            <a:br>
              <a:rPr lang="el-GR" sz="2200" dirty="0">
                <a:latin typeface="Corbel" panose="020B0503020204020204" pitchFamily="34" charset="0"/>
              </a:rPr>
            </a:br>
            <a:r>
              <a:rPr lang="el-GR" sz="2200" dirty="0">
                <a:latin typeface="Corbel" panose="020B0503020204020204" pitchFamily="34" charset="0"/>
              </a:rPr>
              <a:t>Λ. </a:t>
            </a:r>
            <a:r>
              <a:rPr lang="el-GR" sz="2200" dirty="0" err="1">
                <a:latin typeface="Corbel" panose="020B0503020204020204" pitchFamily="34" charset="0"/>
              </a:rPr>
              <a:t>Ζούρος</a:t>
            </a:r>
            <a:r>
              <a:rPr lang="el-GR" sz="2200" dirty="0">
                <a:latin typeface="Corbel" panose="020B0503020204020204" pitchFamily="34" charset="0"/>
              </a:rPr>
              <a:t>, </a:t>
            </a:r>
            <a:br>
              <a:rPr lang="el-GR" sz="2200" dirty="0">
                <a:latin typeface="Corbel" panose="020B0503020204020204" pitchFamily="34" charset="0"/>
              </a:rPr>
            </a:br>
            <a:r>
              <a:rPr lang="el-GR" sz="2200" dirty="0">
                <a:latin typeface="Corbel" panose="020B0503020204020204" pitchFamily="34" charset="0"/>
              </a:rPr>
              <a:t>Β. Παυλίδου</a:t>
            </a:r>
          </a:p>
          <a:p>
            <a:endParaRPr lang="el-GR" sz="2200" dirty="0"/>
          </a:p>
          <a:p>
            <a:pPr marL="0" indent="0">
              <a:buNone/>
            </a:pPr>
            <a:r>
              <a:rPr lang="en-GB" b="1" u="sng" dirty="0" err="1">
                <a:solidFill>
                  <a:srgbClr val="1D9FC8"/>
                </a:solidFill>
                <a:latin typeface="+mj-lt"/>
              </a:rPr>
              <a:t>mathesis.cup.gr</a:t>
            </a:r>
            <a:endParaRPr lang="el-GR" sz="2200" dirty="0"/>
          </a:p>
          <a:p>
            <a:endParaRPr lang="el-GR" sz="2200" dirty="0"/>
          </a:p>
          <a:p>
            <a:endParaRPr lang="en-US" dirty="0"/>
          </a:p>
        </p:txBody>
      </p:sp>
      <p:pic>
        <p:nvPicPr>
          <p:cNvPr id="4" name="Picture Placeholder 7" descr="A picture containing text, screenshot, font, graphics&#10;&#10;Description automatically generated">
            <a:extLst>
              <a:ext uri="{FF2B5EF4-FFF2-40B4-BE49-F238E27FC236}">
                <a16:creationId xmlns:a16="http://schemas.microsoft.com/office/drawing/2014/main" id="{8A5237BC-5C8D-632C-0298-34B8CA6708B8}"/>
              </a:ext>
            </a:extLst>
          </p:cNvPr>
          <p:cNvPicPr>
            <a:picLocks noChangeAspect="1"/>
          </p:cNvPicPr>
          <p:nvPr/>
        </p:nvPicPr>
        <p:blipFill>
          <a:blip r:embed="rId2"/>
          <a:stretch>
            <a:fillRect/>
          </a:stretch>
        </p:blipFill>
        <p:spPr>
          <a:xfrm>
            <a:off x="5052132" y="1085346"/>
            <a:ext cx="5222449" cy="2887964"/>
          </a:xfrm>
          <a:prstGeom prst="rect">
            <a:avLst/>
          </a:prstGeom>
          <a:noFill/>
        </p:spPr>
      </p:pic>
    </p:spTree>
    <p:extLst>
      <p:ext uri="{BB962C8B-B14F-4D97-AF65-F5344CB8AC3E}">
        <p14:creationId xmlns:p14="http://schemas.microsoft.com/office/powerpoint/2010/main" val="263006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bird on a post&#10;&#10;Description automatically generated">
            <a:extLst>
              <a:ext uri="{FF2B5EF4-FFF2-40B4-BE49-F238E27FC236}">
                <a16:creationId xmlns:a16="http://schemas.microsoft.com/office/drawing/2014/main" id="{ED5FD2F6-79DA-EC51-2CFF-0A7A858893CD}"/>
              </a:ext>
            </a:extLst>
          </p:cNvPr>
          <p:cNvPicPr>
            <a:picLocks noChangeAspect="1"/>
          </p:cNvPicPr>
          <p:nvPr/>
        </p:nvPicPr>
        <p:blipFill>
          <a:blip r:embed="rId2"/>
          <a:stretch>
            <a:fillRect/>
          </a:stretch>
        </p:blipFill>
        <p:spPr>
          <a:xfrm>
            <a:off x="396119" y="2822732"/>
            <a:ext cx="3096667" cy="1800000"/>
          </a:xfrm>
          <a:prstGeom prst="rect">
            <a:avLst/>
          </a:prstGeom>
        </p:spPr>
      </p:pic>
      <p:pic>
        <p:nvPicPr>
          <p:cNvPr id="5" name="Picture 4" descr="A person with a plant&#10;&#10;Description automatically generated">
            <a:extLst>
              <a:ext uri="{FF2B5EF4-FFF2-40B4-BE49-F238E27FC236}">
                <a16:creationId xmlns:a16="http://schemas.microsoft.com/office/drawing/2014/main" id="{75C82263-DA3F-C6E5-D258-99A9C06CD0A1}"/>
              </a:ext>
            </a:extLst>
          </p:cNvPr>
          <p:cNvPicPr>
            <a:picLocks noChangeAspect="1"/>
          </p:cNvPicPr>
          <p:nvPr/>
        </p:nvPicPr>
        <p:blipFill>
          <a:blip r:embed="rId3"/>
          <a:stretch>
            <a:fillRect/>
          </a:stretch>
        </p:blipFill>
        <p:spPr>
          <a:xfrm>
            <a:off x="292786" y="4852577"/>
            <a:ext cx="3200000" cy="1800000"/>
          </a:xfrm>
          <a:prstGeom prst="rect">
            <a:avLst/>
          </a:prstGeom>
        </p:spPr>
      </p:pic>
      <p:pic>
        <p:nvPicPr>
          <p:cNvPr id="7" name="Picture 6" descr="A person's hand and a person's face&#10;&#10;Description automatically generated">
            <a:extLst>
              <a:ext uri="{FF2B5EF4-FFF2-40B4-BE49-F238E27FC236}">
                <a16:creationId xmlns:a16="http://schemas.microsoft.com/office/drawing/2014/main" id="{91C9B4AF-ABBB-191B-76D3-61B5D77C4783}"/>
              </a:ext>
            </a:extLst>
          </p:cNvPr>
          <p:cNvPicPr>
            <a:picLocks noChangeAspect="1"/>
          </p:cNvPicPr>
          <p:nvPr/>
        </p:nvPicPr>
        <p:blipFill>
          <a:blip r:embed="rId4"/>
          <a:stretch>
            <a:fillRect/>
          </a:stretch>
        </p:blipFill>
        <p:spPr>
          <a:xfrm>
            <a:off x="4084092" y="4852577"/>
            <a:ext cx="3200000" cy="1800000"/>
          </a:xfrm>
          <a:prstGeom prst="rect">
            <a:avLst/>
          </a:prstGeom>
        </p:spPr>
      </p:pic>
      <p:pic>
        <p:nvPicPr>
          <p:cNvPr id="9" name="Picture 8" descr="A close-up of a person's face&#10;&#10;Description automatically generated">
            <a:extLst>
              <a:ext uri="{FF2B5EF4-FFF2-40B4-BE49-F238E27FC236}">
                <a16:creationId xmlns:a16="http://schemas.microsoft.com/office/drawing/2014/main" id="{81260A1E-A830-5013-3831-10F63E5BFAAE}"/>
              </a:ext>
            </a:extLst>
          </p:cNvPr>
          <p:cNvPicPr>
            <a:picLocks noChangeAspect="1"/>
          </p:cNvPicPr>
          <p:nvPr/>
        </p:nvPicPr>
        <p:blipFill>
          <a:blip r:embed="rId5"/>
          <a:stretch>
            <a:fillRect/>
          </a:stretch>
        </p:blipFill>
        <p:spPr>
          <a:xfrm>
            <a:off x="4081936" y="2806137"/>
            <a:ext cx="3202156" cy="1800000"/>
          </a:xfrm>
          <a:prstGeom prst="rect">
            <a:avLst/>
          </a:prstGeom>
        </p:spPr>
      </p:pic>
      <p:pic>
        <p:nvPicPr>
          <p:cNvPr id="11" name="Picture 10" descr="A person in a suit and a black and white image of a brain&#10;&#10;Description automatically generated">
            <a:extLst>
              <a:ext uri="{FF2B5EF4-FFF2-40B4-BE49-F238E27FC236}">
                <a16:creationId xmlns:a16="http://schemas.microsoft.com/office/drawing/2014/main" id="{5875BC3B-5C43-A6BF-49F2-D49CD6A3B6F4}"/>
              </a:ext>
            </a:extLst>
          </p:cNvPr>
          <p:cNvPicPr>
            <a:picLocks noChangeAspect="1"/>
          </p:cNvPicPr>
          <p:nvPr/>
        </p:nvPicPr>
        <p:blipFill>
          <a:blip r:embed="rId6"/>
          <a:stretch>
            <a:fillRect/>
          </a:stretch>
        </p:blipFill>
        <p:spPr>
          <a:xfrm>
            <a:off x="292786" y="792887"/>
            <a:ext cx="3200000" cy="1800000"/>
          </a:xfrm>
          <a:prstGeom prst="rect">
            <a:avLst/>
          </a:prstGeom>
        </p:spPr>
      </p:pic>
      <p:pic>
        <p:nvPicPr>
          <p:cNvPr id="13" name="Picture 12" descr="A close-up of a person&#10;&#10;Description automatically generated">
            <a:extLst>
              <a:ext uri="{FF2B5EF4-FFF2-40B4-BE49-F238E27FC236}">
                <a16:creationId xmlns:a16="http://schemas.microsoft.com/office/drawing/2014/main" id="{83DB90C0-F51D-083E-833D-D3D1FDD71F0F}"/>
              </a:ext>
            </a:extLst>
          </p:cNvPr>
          <p:cNvPicPr>
            <a:picLocks noChangeAspect="1"/>
          </p:cNvPicPr>
          <p:nvPr/>
        </p:nvPicPr>
        <p:blipFill>
          <a:blip r:embed="rId7"/>
          <a:stretch>
            <a:fillRect/>
          </a:stretch>
        </p:blipFill>
        <p:spPr>
          <a:xfrm>
            <a:off x="7947985" y="4852577"/>
            <a:ext cx="3200000" cy="1800000"/>
          </a:xfrm>
          <a:prstGeom prst="rect">
            <a:avLst/>
          </a:prstGeom>
        </p:spPr>
      </p:pic>
      <p:pic>
        <p:nvPicPr>
          <p:cNvPr id="15" name="Picture 14" descr="A person in a lab&#10;&#10;Description automatically generated">
            <a:extLst>
              <a:ext uri="{FF2B5EF4-FFF2-40B4-BE49-F238E27FC236}">
                <a16:creationId xmlns:a16="http://schemas.microsoft.com/office/drawing/2014/main" id="{69E402C3-DB76-1389-9477-D5286DC1DEAB}"/>
              </a:ext>
            </a:extLst>
          </p:cNvPr>
          <p:cNvPicPr>
            <a:picLocks noChangeAspect="1"/>
          </p:cNvPicPr>
          <p:nvPr/>
        </p:nvPicPr>
        <p:blipFill>
          <a:blip r:embed="rId8"/>
          <a:stretch>
            <a:fillRect/>
          </a:stretch>
        </p:blipFill>
        <p:spPr>
          <a:xfrm>
            <a:off x="7947985" y="2806137"/>
            <a:ext cx="3200000" cy="1800000"/>
          </a:xfrm>
          <a:prstGeom prst="rect">
            <a:avLst/>
          </a:prstGeom>
        </p:spPr>
      </p:pic>
      <p:sp>
        <p:nvSpPr>
          <p:cNvPr id="17" name="TextBox 16">
            <a:extLst>
              <a:ext uri="{FF2B5EF4-FFF2-40B4-BE49-F238E27FC236}">
                <a16:creationId xmlns:a16="http://schemas.microsoft.com/office/drawing/2014/main" id="{CC397B85-C014-576E-539C-BBEE7EEEE5D2}"/>
              </a:ext>
            </a:extLst>
          </p:cNvPr>
          <p:cNvSpPr txBox="1"/>
          <p:nvPr/>
        </p:nvSpPr>
        <p:spPr>
          <a:xfrm>
            <a:off x="4081936" y="792887"/>
            <a:ext cx="7709770" cy="1415772"/>
          </a:xfrm>
          <a:prstGeom prst="rect">
            <a:avLst/>
          </a:prstGeom>
          <a:noFill/>
        </p:spPr>
        <p:txBody>
          <a:bodyPr wrap="square">
            <a:spAutoFit/>
          </a:bodyPr>
          <a:lstStyle/>
          <a:p>
            <a:r>
              <a:rPr lang="en-GR" sz="4300" b="1" spc="-100" dirty="0">
                <a:solidFill>
                  <a:srgbClr val="007AB7"/>
                </a:solidFill>
                <a:latin typeface="Corbel" panose="020B0503020204020204" pitchFamily="34" charset="0"/>
              </a:rPr>
              <a:t>Science Me </a:t>
            </a:r>
            <a:r>
              <a:rPr lang="en-US" sz="4300" b="1" spc="-100" dirty="0">
                <a:solidFill>
                  <a:srgbClr val="007AB7"/>
                </a:solidFill>
                <a:latin typeface="Corbel" panose="020B0503020204020204" pitchFamily="34" charset="0"/>
              </a:rPr>
              <a:t>P</a:t>
            </a:r>
            <a:r>
              <a:rPr lang="en-GR" sz="4300" b="1" spc="-100" dirty="0">
                <a:solidFill>
                  <a:srgbClr val="007AB7"/>
                </a:solidFill>
                <a:latin typeface="Corbel" panose="020B0503020204020204" pitchFamily="34" charset="0"/>
              </a:rPr>
              <a:t>odcast</a:t>
            </a:r>
          </a:p>
          <a:p>
            <a:r>
              <a:rPr lang="en-GR" sz="4300" b="1" spc="-100" dirty="0">
                <a:latin typeface="Corbel" panose="020B0503020204020204" pitchFamily="34" charset="0"/>
              </a:rPr>
              <a:t>radiome.gr/author/panos/</a:t>
            </a:r>
          </a:p>
        </p:txBody>
      </p:sp>
    </p:spTree>
    <p:extLst>
      <p:ext uri="{BB962C8B-B14F-4D97-AF65-F5344CB8AC3E}">
        <p14:creationId xmlns:p14="http://schemas.microsoft.com/office/powerpoint/2010/main" val="331449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8281A-C8BC-3FBA-0214-B6041D7B6A5E}"/>
              </a:ext>
            </a:extLst>
          </p:cNvPr>
          <p:cNvSpPr>
            <a:spLocks noGrp="1"/>
          </p:cNvSpPr>
          <p:nvPr>
            <p:ph type="title"/>
          </p:nvPr>
        </p:nvSpPr>
        <p:spPr/>
        <p:txBody>
          <a:bodyPr>
            <a:normAutofit fontScale="90000"/>
          </a:bodyPr>
          <a:lstStyle/>
          <a:p>
            <a:r>
              <a:rPr lang="el-GR" sz="4800" b="1" spc="-100" dirty="0">
                <a:latin typeface="Corbel" panose="020B0503020204020204" pitchFamily="34" charset="0"/>
                <a:ea typeface="+mn-ea"/>
                <a:cs typeface="+mn-cs"/>
              </a:rPr>
              <a:t>1. Να κατανοήσουμε τι είναι και πώς λειτουργεί η επιστήμη </a:t>
            </a:r>
            <a:endParaRPr lang="en-GR" sz="4800" b="1" spc="-100" dirty="0">
              <a:latin typeface="Corbel" panose="020B0503020204020204" pitchFamily="34" charset="0"/>
              <a:ea typeface="+mn-ea"/>
              <a:cs typeface="+mn-cs"/>
            </a:endParaRPr>
          </a:p>
        </p:txBody>
      </p:sp>
      <p:sp>
        <p:nvSpPr>
          <p:cNvPr id="3" name="Content Placeholder 2">
            <a:extLst>
              <a:ext uri="{FF2B5EF4-FFF2-40B4-BE49-F238E27FC236}">
                <a16:creationId xmlns:a16="http://schemas.microsoft.com/office/drawing/2014/main" id="{2E26B9B7-ADD1-4FDC-618A-60547FC3BA93}"/>
              </a:ext>
            </a:extLst>
          </p:cNvPr>
          <p:cNvSpPr>
            <a:spLocks noGrp="1"/>
          </p:cNvSpPr>
          <p:nvPr>
            <p:ph idx="1"/>
          </p:nvPr>
        </p:nvSpPr>
        <p:spPr>
          <a:xfrm>
            <a:off x="838200" y="2141537"/>
            <a:ext cx="10936266" cy="4351338"/>
          </a:xfrm>
        </p:spPr>
        <p:txBody>
          <a:bodyPr/>
          <a:lstStyle/>
          <a:p>
            <a:r>
              <a:rPr lang="el-GR" b="1" dirty="0">
                <a:latin typeface="Corbel" panose="020B0503020204020204" pitchFamily="34" charset="0"/>
              </a:rPr>
              <a:t>Η επιστημονική γνώση στηρίζεται σε </a:t>
            </a:r>
            <a:r>
              <a:rPr lang="el-GR" b="1" dirty="0">
                <a:solidFill>
                  <a:srgbClr val="007AB7"/>
                </a:solidFill>
                <a:latin typeface="Corbel" panose="020B0503020204020204" pitchFamily="34" charset="0"/>
              </a:rPr>
              <a:t>δεδομένα</a:t>
            </a:r>
            <a:r>
              <a:rPr lang="el-GR" b="1" dirty="0">
                <a:latin typeface="Corbel" panose="020B0503020204020204" pitchFamily="34" charset="0"/>
              </a:rPr>
              <a:t> και όχι σε πεποιθήσεις, αντιλήψεις, ιδεολογίες.</a:t>
            </a:r>
            <a:endParaRPr lang="en-US" b="1" dirty="0">
              <a:latin typeface="Corbel" panose="020B0503020204020204" pitchFamily="34" charset="0"/>
            </a:endParaRPr>
          </a:p>
          <a:p>
            <a:pPr marL="0" indent="0">
              <a:buNone/>
            </a:pPr>
            <a:endParaRPr lang="el-GR" b="1" dirty="0">
              <a:latin typeface="Corbel" panose="020B0503020204020204" pitchFamily="34" charset="0"/>
            </a:endParaRPr>
          </a:p>
          <a:p>
            <a:r>
              <a:rPr lang="el-GR" b="1" dirty="0">
                <a:latin typeface="Corbel" panose="020B0503020204020204" pitchFamily="34" charset="0"/>
              </a:rPr>
              <a:t>Η επιστημονική έρευνα βασίζεται στον </a:t>
            </a:r>
            <a:r>
              <a:rPr lang="el-GR" b="1" dirty="0">
                <a:solidFill>
                  <a:srgbClr val="007AB7"/>
                </a:solidFill>
                <a:latin typeface="Corbel" panose="020B0503020204020204" pitchFamily="34" charset="0"/>
              </a:rPr>
              <a:t>στατιστικό</a:t>
            </a:r>
            <a:r>
              <a:rPr lang="el-GR" b="1" dirty="0">
                <a:latin typeface="Corbel" panose="020B0503020204020204" pitchFamily="34" charset="0"/>
              </a:rPr>
              <a:t> και </a:t>
            </a:r>
            <a:r>
              <a:rPr lang="el-GR" b="1" dirty="0">
                <a:solidFill>
                  <a:srgbClr val="007AB7"/>
                </a:solidFill>
                <a:latin typeface="Corbel" panose="020B0503020204020204" pitchFamily="34" charset="0"/>
              </a:rPr>
              <a:t>πιθανολογικό</a:t>
            </a:r>
            <a:r>
              <a:rPr lang="el-GR" b="1" dirty="0">
                <a:latin typeface="Corbel" panose="020B0503020204020204" pitchFamily="34" charset="0"/>
              </a:rPr>
              <a:t> τρόπο σκέψης. </a:t>
            </a:r>
            <a:endParaRPr lang="en-US" b="1" dirty="0">
              <a:latin typeface="Corbel" panose="020B0503020204020204" pitchFamily="34" charset="0"/>
            </a:endParaRPr>
          </a:p>
          <a:p>
            <a:pPr marL="0" indent="0">
              <a:buNone/>
            </a:pPr>
            <a:endParaRPr lang="el-GR" b="1" dirty="0">
              <a:latin typeface="Corbel" panose="020B0503020204020204" pitchFamily="34" charset="0"/>
            </a:endParaRPr>
          </a:p>
          <a:p>
            <a:pPr marL="457200" lvl="1" indent="0">
              <a:buNone/>
            </a:pPr>
            <a:r>
              <a:rPr lang="el-GR" b="1" dirty="0">
                <a:latin typeface="Corbel" panose="020B0503020204020204" pitchFamily="34" charset="0"/>
              </a:rPr>
              <a:t>”</a:t>
            </a:r>
            <a:r>
              <a:rPr lang="el-GR" sz="1800" dirty="0">
                <a:effectLst/>
                <a:latin typeface="Times New Roman" panose="02020603050405020304" pitchFamily="18" charset="0"/>
                <a:ea typeface="Calibri" panose="020F0502020204030204" pitchFamily="34" charset="0"/>
              </a:rPr>
              <a:t> </a:t>
            </a:r>
            <a:r>
              <a:rPr lang="en-US" sz="2800" b="1" dirty="0">
                <a:effectLst/>
                <a:latin typeface="Corbel" panose="020B0503020204020204" pitchFamily="34" charset="0"/>
                <a:ea typeface="Calibri" panose="020F0502020204030204" pitchFamily="34" charset="0"/>
              </a:rPr>
              <a:t>E</a:t>
            </a:r>
            <a:r>
              <a:rPr lang="el-GR" sz="2800" b="1" dirty="0" err="1">
                <a:latin typeface="Corbel" panose="020B0503020204020204" pitchFamily="34" charset="0"/>
              </a:rPr>
              <a:t>xtraordinary</a:t>
            </a:r>
            <a:r>
              <a:rPr lang="el-GR" sz="2800" b="1" dirty="0">
                <a:latin typeface="Corbel" panose="020B0503020204020204" pitchFamily="34" charset="0"/>
              </a:rPr>
              <a:t> </a:t>
            </a:r>
            <a:r>
              <a:rPr lang="el-GR" sz="2800" b="1" dirty="0" err="1">
                <a:latin typeface="Corbel" panose="020B0503020204020204" pitchFamily="34" charset="0"/>
              </a:rPr>
              <a:t>claims</a:t>
            </a:r>
            <a:r>
              <a:rPr lang="el-GR" sz="2800" b="1" dirty="0">
                <a:latin typeface="Corbel" panose="020B0503020204020204" pitchFamily="34" charset="0"/>
              </a:rPr>
              <a:t> </a:t>
            </a:r>
            <a:r>
              <a:rPr lang="el-GR" sz="2800" b="1" dirty="0" err="1">
                <a:latin typeface="Corbel" panose="020B0503020204020204" pitchFamily="34" charset="0"/>
              </a:rPr>
              <a:t>require</a:t>
            </a:r>
            <a:r>
              <a:rPr lang="el-GR" sz="2800" b="1" dirty="0">
                <a:latin typeface="Corbel" panose="020B0503020204020204" pitchFamily="34" charset="0"/>
              </a:rPr>
              <a:t> </a:t>
            </a:r>
            <a:r>
              <a:rPr lang="el-GR" sz="2800" b="1" dirty="0" err="1">
                <a:latin typeface="Corbel" panose="020B0503020204020204" pitchFamily="34" charset="0"/>
              </a:rPr>
              <a:t>extraordinary</a:t>
            </a:r>
            <a:r>
              <a:rPr lang="el-GR" sz="2800" b="1" dirty="0">
                <a:latin typeface="Corbel" panose="020B0503020204020204" pitchFamily="34" charset="0"/>
              </a:rPr>
              <a:t> </a:t>
            </a:r>
            <a:r>
              <a:rPr lang="el-GR" sz="2800" b="1" dirty="0" err="1">
                <a:latin typeface="Corbel" panose="020B0503020204020204" pitchFamily="34" charset="0"/>
              </a:rPr>
              <a:t>evidence</a:t>
            </a:r>
            <a:r>
              <a:rPr lang="en-US" sz="2800" b="1" dirty="0">
                <a:latin typeface="Corbel" panose="020B0503020204020204" pitchFamily="34" charset="0"/>
              </a:rPr>
              <a:t>”</a:t>
            </a:r>
          </a:p>
          <a:p>
            <a:pPr marL="457200" lvl="1" indent="0">
              <a:buNone/>
            </a:pPr>
            <a:r>
              <a:rPr lang="en-US" sz="2800" b="1" dirty="0">
                <a:latin typeface="Corbel" panose="020B0503020204020204" pitchFamily="34" charset="0"/>
              </a:rPr>
              <a:t>								Carl Sagan</a:t>
            </a:r>
            <a:r>
              <a:rPr lang="en-GR" sz="2800" b="1" dirty="0">
                <a:latin typeface="Corbel" panose="020B0503020204020204" pitchFamily="34" charset="0"/>
              </a:rPr>
              <a:t> </a:t>
            </a:r>
          </a:p>
        </p:txBody>
      </p:sp>
    </p:spTree>
    <p:extLst>
      <p:ext uri="{BB962C8B-B14F-4D97-AF65-F5344CB8AC3E}">
        <p14:creationId xmlns:p14="http://schemas.microsoft.com/office/powerpoint/2010/main" val="1013985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A55F5-BF54-0455-3751-56473285D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1C4CE-1E90-1CBC-559D-6789092AA0E1}"/>
              </a:ext>
            </a:extLst>
          </p:cNvPr>
          <p:cNvSpPr>
            <a:spLocks noGrp="1"/>
          </p:cNvSpPr>
          <p:nvPr>
            <p:ph type="title"/>
          </p:nvPr>
        </p:nvSpPr>
        <p:spPr>
          <a:xfrm>
            <a:off x="838200" y="365125"/>
            <a:ext cx="10923740" cy="1325563"/>
          </a:xfrm>
        </p:spPr>
        <p:txBody>
          <a:bodyPr>
            <a:normAutofit/>
          </a:bodyPr>
          <a:lstStyle/>
          <a:p>
            <a:r>
              <a:rPr lang="el-GR" sz="4800" b="1" spc="-100" dirty="0" err="1">
                <a:latin typeface="Corbel" panose="020B0503020204020204" pitchFamily="34" charset="0"/>
                <a:ea typeface="+mn-ea"/>
                <a:cs typeface="+mn-cs"/>
              </a:rPr>
              <a:t>Σχετικ</a:t>
            </a:r>
            <a:r>
              <a:rPr lang="en-US" sz="4800" b="1" spc="-100" dirty="0" err="1">
                <a:latin typeface="Corbel" panose="020B0503020204020204" pitchFamily="34" charset="0"/>
                <a:ea typeface="+mn-ea"/>
                <a:cs typeface="+mn-cs"/>
              </a:rPr>
              <a:t>ά</a:t>
            </a:r>
            <a:r>
              <a:rPr lang="el-GR" sz="4800" b="1" spc="-100" dirty="0">
                <a:latin typeface="Corbel" panose="020B0503020204020204" pitchFamily="34" charset="0"/>
                <a:ea typeface="+mn-ea"/>
                <a:cs typeface="+mn-cs"/>
              </a:rPr>
              <a:t> βιβλία</a:t>
            </a:r>
            <a:endParaRPr lang="en-GR" sz="4800" b="1" spc="-100" dirty="0">
              <a:latin typeface="Corbel" panose="020B0503020204020204" pitchFamily="34" charset="0"/>
              <a:ea typeface="+mn-ea"/>
              <a:cs typeface="+mn-cs"/>
            </a:endParaRPr>
          </a:p>
        </p:txBody>
      </p:sp>
      <p:sp>
        <p:nvSpPr>
          <p:cNvPr id="3" name="Content Placeholder 2">
            <a:extLst>
              <a:ext uri="{FF2B5EF4-FFF2-40B4-BE49-F238E27FC236}">
                <a16:creationId xmlns:a16="http://schemas.microsoft.com/office/drawing/2014/main" id="{173EFF83-4A17-0DE7-6E00-82E66E378E5C}"/>
              </a:ext>
            </a:extLst>
          </p:cNvPr>
          <p:cNvSpPr txBox="1">
            <a:spLocks/>
          </p:cNvSpPr>
          <p:nvPr/>
        </p:nvSpPr>
        <p:spPr>
          <a:xfrm>
            <a:off x="838200" y="1690688"/>
            <a:ext cx="10515600" cy="50357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313131"/>
                </a:solidFill>
                <a:latin typeface="Corbel" panose="020B0503020204020204" pitchFamily="34" charset="0"/>
              </a:rPr>
              <a:t>D</a:t>
            </a:r>
            <a:r>
              <a:rPr lang="en-GB" u="none" strike="noStrike" dirty="0" err="1">
                <a:solidFill>
                  <a:srgbClr val="313131"/>
                </a:solidFill>
                <a:effectLst/>
                <a:latin typeface="Corbel" panose="020B0503020204020204" pitchFamily="34" charset="0"/>
              </a:rPr>
              <a:t>aniel</a:t>
            </a:r>
            <a:r>
              <a:rPr lang="en-GB" u="none" strike="noStrike" dirty="0">
                <a:solidFill>
                  <a:srgbClr val="313131"/>
                </a:solidFill>
                <a:effectLst/>
                <a:latin typeface="Corbel" panose="020B0503020204020204" pitchFamily="34" charset="0"/>
              </a:rPr>
              <a:t> Kahneman, </a:t>
            </a:r>
            <a:r>
              <a:rPr lang="el-GR" b="1" u="none" strike="noStrike" dirty="0">
                <a:solidFill>
                  <a:srgbClr val="313131"/>
                </a:solidFill>
                <a:effectLst/>
                <a:latin typeface="Corbel" panose="020B0503020204020204" pitchFamily="34" charset="0"/>
              </a:rPr>
              <a:t>Σκέψη αργή και γρήγορη</a:t>
            </a:r>
            <a:r>
              <a:rPr lang="el-GR" u="none" strike="noStrike" dirty="0">
                <a:solidFill>
                  <a:srgbClr val="313131"/>
                </a:solidFill>
                <a:effectLst/>
                <a:latin typeface="Corbel" panose="020B0503020204020204" pitchFamily="34" charset="0"/>
              </a:rPr>
              <a:t>: </a:t>
            </a:r>
            <a:r>
              <a:rPr lang="el-GR" u="none" strike="noStrike" dirty="0" err="1">
                <a:solidFill>
                  <a:srgbClr val="313131"/>
                </a:solidFill>
                <a:effectLst/>
                <a:latin typeface="Corbel" panose="020B0503020204020204" pitchFamily="34" charset="0"/>
              </a:rPr>
              <a:t>Συμπεριφορική</a:t>
            </a:r>
            <a:r>
              <a:rPr lang="el-GR" u="none" strike="noStrike" dirty="0">
                <a:solidFill>
                  <a:srgbClr val="313131"/>
                </a:solidFill>
                <a:effectLst/>
                <a:latin typeface="Corbel" panose="020B0503020204020204" pitchFamily="34" charset="0"/>
              </a:rPr>
              <a:t> οικονομική, μηχανισμοί λήψης αποφάσεων, γνωσιακή επιστήμη, Εκδόσεις Κάτοπτρο</a:t>
            </a:r>
          </a:p>
          <a:p>
            <a:pPr algn="l" fontAlgn="base"/>
            <a:r>
              <a:rPr lang="en-GB" u="none" strike="noStrike" dirty="0">
                <a:solidFill>
                  <a:srgbClr val="313131"/>
                </a:solidFill>
                <a:effectLst/>
                <a:latin typeface="Corbel" panose="020B0503020204020204" pitchFamily="34" charset="0"/>
              </a:rPr>
              <a:t>Steven Pinker, </a:t>
            </a:r>
            <a:r>
              <a:rPr lang="el-GR" b="1" u="none" strike="noStrike" dirty="0">
                <a:solidFill>
                  <a:srgbClr val="000000"/>
                </a:solidFill>
                <a:effectLst/>
                <a:latin typeface="Corbel" panose="020B0503020204020204" pitchFamily="34" charset="0"/>
              </a:rPr>
              <a:t>Ορθολογισμός τώρα</a:t>
            </a:r>
            <a:r>
              <a:rPr lang="en-US" u="none" strike="noStrike" dirty="0">
                <a:solidFill>
                  <a:srgbClr val="000000"/>
                </a:solidFill>
                <a:effectLst/>
                <a:latin typeface="Corbel" panose="020B0503020204020204" pitchFamily="34" charset="0"/>
              </a:rPr>
              <a:t>: </a:t>
            </a:r>
            <a:r>
              <a:rPr lang="el-GR" dirty="0">
                <a:solidFill>
                  <a:srgbClr val="000000"/>
                </a:solidFill>
                <a:latin typeface="Corbel" panose="020B0503020204020204" pitchFamily="34" charset="0"/>
              </a:rPr>
              <a:t>Τ</a:t>
            </a:r>
            <a:r>
              <a:rPr lang="el-GR" u="none" strike="noStrike" dirty="0">
                <a:solidFill>
                  <a:srgbClr val="000000"/>
                </a:solidFill>
                <a:effectLst/>
                <a:latin typeface="Corbel" panose="020B0503020204020204" pitchFamily="34" charset="0"/>
              </a:rPr>
              <a:t>ι είναι, γιατί μοιάζει σπάνιος, γιατί έχει σημασία</a:t>
            </a:r>
            <a:r>
              <a:rPr lang="el-GR" u="none" strike="noStrike" dirty="0">
                <a:solidFill>
                  <a:srgbClr val="313131"/>
                </a:solidFill>
                <a:effectLst/>
                <a:latin typeface="Corbel" panose="020B0503020204020204" pitchFamily="34" charset="0"/>
              </a:rPr>
              <a:t>, Εκδόσεις </a:t>
            </a:r>
            <a:r>
              <a:rPr lang="el-GR" dirty="0" err="1">
                <a:solidFill>
                  <a:srgbClr val="313131"/>
                </a:solidFill>
                <a:latin typeface="Corbel" panose="020B0503020204020204" pitchFamily="34" charset="0"/>
              </a:rPr>
              <a:t>Δι</a:t>
            </a:r>
            <a:r>
              <a:rPr lang="en-US" dirty="0" err="1">
                <a:solidFill>
                  <a:srgbClr val="313131"/>
                </a:solidFill>
                <a:latin typeface="Corbel" panose="020B0503020204020204" pitchFamily="34" charset="0"/>
              </a:rPr>
              <a:t>ό</a:t>
            </a:r>
            <a:r>
              <a:rPr lang="el-GR" dirty="0" err="1">
                <a:solidFill>
                  <a:srgbClr val="313131"/>
                </a:solidFill>
                <a:latin typeface="Corbel" panose="020B0503020204020204" pitchFamily="34" charset="0"/>
              </a:rPr>
              <a:t>πτρα</a:t>
            </a:r>
            <a:endParaRPr lang="en-GB" u="none" strike="noStrike" dirty="0">
              <a:solidFill>
                <a:srgbClr val="313131"/>
              </a:solidFill>
              <a:effectLst/>
              <a:latin typeface="Corbel" panose="020B0503020204020204" pitchFamily="34" charset="0"/>
            </a:endParaRPr>
          </a:p>
          <a:p>
            <a:pPr algn="l">
              <a:buFont typeface="Arial" panose="020B0604020202020204" pitchFamily="34" charset="0"/>
              <a:buChar char="•"/>
            </a:pPr>
            <a:r>
              <a:rPr lang="en-GB" u="none" strike="noStrike" dirty="0">
                <a:solidFill>
                  <a:srgbClr val="313131"/>
                </a:solidFill>
                <a:effectLst/>
                <a:latin typeface="Corbel" panose="020B0503020204020204" pitchFamily="34" charset="0"/>
              </a:rPr>
              <a:t>Hugo Mercier and Dan Sperber, </a:t>
            </a:r>
            <a:r>
              <a:rPr lang="en-GB" b="1" u="none" strike="noStrike" dirty="0">
                <a:solidFill>
                  <a:srgbClr val="313131"/>
                </a:solidFill>
                <a:effectLst/>
                <a:latin typeface="Corbel" panose="020B0503020204020204" pitchFamily="34" charset="0"/>
              </a:rPr>
              <a:t>The Enigma of Reason</a:t>
            </a:r>
            <a:r>
              <a:rPr lang="en-GB" u="none" strike="noStrike" dirty="0">
                <a:solidFill>
                  <a:srgbClr val="313131"/>
                </a:solidFill>
                <a:effectLst/>
                <a:latin typeface="Corbel" panose="020B0503020204020204" pitchFamily="34" charset="0"/>
              </a:rPr>
              <a:t>, Harvard University Press</a:t>
            </a:r>
          </a:p>
          <a:p>
            <a:pPr algn="l">
              <a:buFont typeface="Arial" panose="020B0604020202020204" pitchFamily="34" charset="0"/>
              <a:buChar char="•"/>
            </a:pPr>
            <a:r>
              <a:rPr lang="en-GB" u="none" strike="noStrike" dirty="0">
                <a:solidFill>
                  <a:srgbClr val="313131"/>
                </a:solidFill>
                <a:effectLst/>
                <a:latin typeface="Corbel" panose="020B0503020204020204" pitchFamily="34" charset="0"/>
              </a:rPr>
              <a:t>Gerd </a:t>
            </a:r>
            <a:r>
              <a:rPr lang="en-GB" u="none" strike="noStrike" dirty="0" err="1">
                <a:solidFill>
                  <a:srgbClr val="313131"/>
                </a:solidFill>
                <a:effectLst/>
                <a:latin typeface="Corbel" panose="020B0503020204020204" pitchFamily="34" charset="0"/>
              </a:rPr>
              <a:t>Gigerenzer</a:t>
            </a:r>
            <a:r>
              <a:rPr lang="en-GB" u="none" strike="noStrike" dirty="0">
                <a:solidFill>
                  <a:srgbClr val="313131"/>
                </a:solidFill>
                <a:effectLst/>
                <a:latin typeface="Corbel" panose="020B0503020204020204" pitchFamily="34" charset="0"/>
              </a:rPr>
              <a:t>, </a:t>
            </a:r>
            <a:r>
              <a:rPr lang="en-GB" b="1" u="none" strike="noStrike" dirty="0">
                <a:solidFill>
                  <a:srgbClr val="313131"/>
                </a:solidFill>
                <a:effectLst/>
                <a:latin typeface="Corbel" panose="020B0503020204020204" pitchFamily="34" charset="0"/>
              </a:rPr>
              <a:t>Reckoning with Risk</a:t>
            </a:r>
            <a:r>
              <a:rPr lang="en-GB" u="none" strike="noStrike" dirty="0">
                <a:solidFill>
                  <a:srgbClr val="313131"/>
                </a:solidFill>
                <a:effectLst/>
                <a:latin typeface="Corbel" panose="020B0503020204020204" pitchFamily="34" charset="0"/>
              </a:rPr>
              <a:t>: Learning to Live with Uncertainty, Penguin</a:t>
            </a:r>
          </a:p>
          <a:p>
            <a:pPr algn="l">
              <a:buFont typeface="Arial" panose="020B0604020202020204" pitchFamily="34" charset="0"/>
              <a:buChar char="•"/>
            </a:pPr>
            <a:r>
              <a:rPr lang="en-GB" u="none" strike="noStrike" dirty="0">
                <a:solidFill>
                  <a:srgbClr val="313131"/>
                </a:solidFill>
                <a:effectLst/>
                <a:latin typeface="Corbel" panose="020B0503020204020204" pitchFamily="34" charset="0"/>
              </a:rPr>
              <a:t>Leonard </a:t>
            </a:r>
            <a:r>
              <a:rPr lang="en-GB" u="none" strike="noStrike" dirty="0" err="1">
                <a:solidFill>
                  <a:srgbClr val="313131"/>
                </a:solidFill>
                <a:effectLst/>
                <a:latin typeface="Corbel" panose="020B0503020204020204" pitchFamily="34" charset="0"/>
              </a:rPr>
              <a:t>Mlodinow</a:t>
            </a:r>
            <a:r>
              <a:rPr lang="en-GB" u="none" strike="noStrike" dirty="0">
                <a:solidFill>
                  <a:srgbClr val="313131"/>
                </a:solidFill>
                <a:effectLst/>
                <a:latin typeface="Corbel" panose="020B0503020204020204" pitchFamily="34" charset="0"/>
              </a:rPr>
              <a:t>, </a:t>
            </a:r>
            <a:r>
              <a:rPr lang="el-GR" b="1" u="none" strike="noStrike" dirty="0">
                <a:solidFill>
                  <a:srgbClr val="313131"/>
                </a:solidFill>
                <a:effectLst/>
                <a:latin typeface="Corbel" panose="020B0503020204020204" pitchFamily="34" charset="0"/>
              </a:rPr>
              <a:t>Τα βήματα του μεθυσμένου</a:t>
            </a:r>
            <a:r>
              <a:rPr lang="el-GR" u="none" strike="noStrike" dirty="0">
                <a:solidFill>
                  <a:srgbClr val="313131"/>
                </a:solidFill>
                <a:effectLst/>
                <a:latin typeface="Corbel" panose="020B0503020204020204" pitchFamily="34" charset="0"/>
              </a:rPr>
              <a:t>: Πώς η </a:t>
            </a:r>
            <a:r>
              <a:rPr lang="el-GR" u="none" strike="noStrike" dirty="0" err="1">
                <a:solidFill>
                  <a:srgbClr val="313131"/>
                </a:solidFill>
                <a:effectLst/>
                <a:latin typeface="Corbel" panose="020B0503020204020204" pitchFamily="34" charset="0"/>
              </a:rPr>
              <a:t>τυχαιότητα</a:t>
            </a:r>
            <a:r>
              <a:rPr lang="el-GR" u="none" strike="noStrike" dirty="0">
                <a:solidFill>
                  <a:srgbClr val="313131"/>
                </a:solidFill>
                <a:effectLst/>
                <a:latin typeface="Corbel" panose="020B0503020204020204" pitchFamily="34" charset="0"/>
              </a:rPr>
              <a:t> κυβερνά τη ζωή μας, Πανεπιστημιακές Εκδόσεις Κρήτης</a:t>
            </a:r>
          </a:p>
        </p:txBody>
      </p:sp>
    </p:spTree>
    <p:extLst>
      <p:ext uri="{BB962C8B-B14F-4D97-AF65-F5344CB8AC3E}">
        <p14:creationId xmlns:p14="http://schemas.microsoft.com/office/powerpoint/2010/main" val="746410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0013-9A18-DD75-9836-57332863F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73467-1B99-CF5C-9C50-1739AC8385AC}"/>
              </a:ext>
            </a:extLst>
          </p:cNvPr>
          <p:cNvSpPr>
            <a:spLocks noGrp="1"/>
          </p:cNvSpPr>
          <p:nvPr>
            <p:ph type="title"/>
          </p:nvPr>
        </p:nvSpPr>
        <p:spPr/>
        <p:txBody>
          <a:bodyPr>
            <a:normAutofit fontScale="90000"/>
          </a:bodyPr>
          <a:lstStyle/>
          <a:p>
            <a:r>
              <a:rPr lang="el-GR" sz="4800" b="1" spc="-100" dirty="0">
                <a:latin typeface="Corbel" panose="020B0503020204020204" pitchFamily="34" charset="0"/>
                <a:ea typeface="+mn-ea"/>
                <a:cs typeface="+mn-cs"/>
              </a:rPr>
              <a:t>1. Να κατανοήσουμε τι είναι και πώς λειτουργεί η επιστήμη. </a:t>
            </a:r>
            <a:endParaRPr lang="en-GR" sz="4800" b="1" spc="-100" dirty="0">
              <a:latin typeface="Corbel" panose="020B0503020204020204" pitchFamily="34" charset="0"/>
              <a:ea typeface="+mn-ea"/>
              <a:cs typeface="+mn-cs"/>
            </a:endParaRPr>
          </a:p>
        </p:txBody>
      </p:sp>
      <p:sp>
        <p:nvSpPr>
          <p:cNvPr id="3" name="Content Placeholder 2">
            <a:extLst>
              <a:ext uri="{FF2B5EF4-FFF2-40B4-BE49-F238E27FC236}">
                <a16:creationId xmlns:a16="http://schemas.microsoft.com/office/drawing/2014/main" id="{7D249C83-3FED-BD2A-8EB6-60F048EB862D}"/>
              </a:ext>
            </a:extLst>
          </p:cNvPr>
          <p:cNvSpPr>
            <a:spLocks noGrp="1"/>
          </p:cNvSpPr>
          <p:nvPr>
            <p:ph idx="1"/>
          </p:nvPr>
        </p:nvSpPr>
        <p:spPr>
          <a:xfrm>
            <a:off x="838200" y="2506662"/>
            <a:ext cx="10515600" cy="4351338"/>
          </a:xfrm>
        </p:spPr>
        <p:txBody>
          <a:bodyPr/>
          <a:lstStyle/>
          <a:p>
            <a:r>
              <a:rPr lang="en-US" sz="2800" b="1" dirty="0">
                <a:latin typeface="Corbel" panose="020B0503020204020204" pitchFamily="34" charset="0"/>
              </a:rPr>
              <a:t>H </a:t>
            </a:r>
            <a:r>
              <a:rPr lang="el-GR" b="1" dirty="0">
                <a:latin typeface="Corbel" panose="020B0503020204020204" pitchFamily="34" charset="0"/>
              </a:rPr>
              <a:t>αρχή της </a:t>
            </a:r>
            <a:r>
              <a:rPr lang="el-GR" b="1" dirty="0" err="1">
                <a:latin typeface="Corbel" panose="020B0503020204020204" pitchFamily="34" charset="0"/>
              </a:rPr>
              <a:t>διαψευσιμότητας</a:t>
            </a:r>
            <a:r>
              <a:rPr lang="el-GR" b="1" dirty="0">
                <a:latin typeface="Corbel" panose="020B0503020204020204" pitchFamily="34" charset="0"/>
              </a:rPr>
              <a:t> (</a:t>
            </a:r>
            <a:r>
              <a:rPr lang="en-US" b="1" dirty="0">
                <a:latin typeface="Corbel" panose="020B0503020204020204" pitchFamily="34" charset="0"/>
              </a:rPr>
              <a:t>Karl Popper</a:t>
            </a:r>
            <a:r>
              <a:rPr lang="el-GR" b="1" dirty="0">
                <a:latin typeface="Corbel" panose="020B0503020204020204" pitchFamily="34" charset="0"/>
              </a:rPr>
              <a:t>, </a:t>
            </a:r>
            <a:r>
              <a:rPr lang="en-US" b="1" dirty="0">
                <a:latin typeface="Corbel" panose="020B0503020204020204" pitchFamily="34" charset="0"/>
              </a:rPr>
              <a:t>1902 – 1994</a:t>
            </a:r>
            <a:r>
              <a:rPr lang="el-GR" b="1" dirty="0">
                <a:latin typeface="Corbel" panose="020B0503020204020204" pitchFamily="34" charset="0"/>
              </a:rPr>
              <a:t>)</a:t>
            </a:r>
            <a:endParaRPr lang="en-US" b="1" dirty="0">
              <a:latin typeface="Corbel" panose="020B0503020204020204" pitchFamily="34" charset="0"/>
            </a:endParaRPr>
          </a:p>
          <a:p>
            <a:endParaRPr lang="en-US" b="1" dirty="0">
              <a:latin typeface="Corbel" panose="020B0503020204020204" pitchFamily="34" charset="0"/>
            </a:endParaRPr>
          </a:p>
          <a:p>
            <a:endParaRPr lang="en-US" b="1" dirty="0">
              <a:latin typeface="Corbel" panose="020B0503020204020204" pitchFamily="34" charset="0"/>
            </a:endParaRPr>
          </a:p>
          <a:p>
            <a:endParaRPr lang="en-US" b="1" dirty="0">
              <a:latin typeface="Corbel" panose="020B0503020204020204" pitchFamily="34" charset="0"/>
            </a:endParaRPr>
          </a:p>
          <a:p>
            <a:endParaRPr lang="el-GR" b="1" dirty="0">
              <a:latin typeface="Corbel" panose="020B0503020204020204" pitchFamily="34" charset="0"/>
            </a:endParaRPr>
          </a:p>
          <a:p>
            <a:r>
              <a:rPr lang="en-US" b="1" dirty="0">
                <a:latin typeface="Corbel" panose="020B0503020204020204" pitchFamily="34" charset="0"/>
              </a:rPr>
              <a:t>N</a:t>
            </a:r>
            <a:r>
              <a:rPr lang="el-GR" b="1" dirty="0">
                <a:latin typeface="Corbel" panose="020B0503020204020204" pitchFamily="34" charset="0"/>
              </a:rPr>
              <a:t>α σκεφτόμαστε την επιστήμη ως μια </a:t>
            </a:r>
            <a:r>
              <a:rPr lang="el-GR" b="1" dirty="0">
                <a:solidFill>
                  <a:srgbClr val="007AB7"/>
                </a:solidFill>
                <a:latin typeface="Corbel" panose="020B0503020204020204" pitchFamily="34" charset="0"/>
              </a:rPr>
              <a:t>μέθοδο </a:t>
            </a:r>
            <a:r>
              <a:rPr lang="el-GR" b="1" dirty="0">
                <a:latin typeface="Corbel" panose="020B0503020204020204" pitchFamily="34" charset="0"/>
              </a:rPr>
              <a:t>η οποία μας επιτρέπει να κατανοούμε τον κόσμο.</a:t>
            </a:r>
            <a:endParaRPr lang="en-US" b="1" dirty="0">
              <a:latin typeface="Corbel" panose="020B0503020204020204" pitchFamily="34" charset="0"/>
            </a:endParaRPr>
          </a:p>
        </p:txBody>
      </p:sp>
      <p:pic>
        <p:nvPicPr>
          <p:cNvPr id="5" name="Picture Placeholder 7" descr="A close-up of an old person&#10;&#10;Description automatically generated">
            <a:extLst>
              <a:ext uri="{FF2B5EF4-FFF2-40B4-BE49-F238E27FC236}">
                <a16:creationId xmlns:a16="http://schemas.microsoft.com/office/drawing/2014/main" id="{6CA2AEC6-CE6A-C564-83FE-0E5A4D0D182D}"/>
              </a:ext>
              <a:ext uri="{C183D7F6-B498-43B3-948B-1728B52AA6E4}">
                <adec:decorative xmlns:adec="http://schemas.microsoft.com/office/drawing/2017/decorative" val="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2712" b="2212"/>
          <a:stretch/>
        </p:blipFill>
        <p:spPr>
          <a:xfrm>
            <a:off x="9823622" y="2371725"/>
            <a:ext cx="2247284" cy="2163025"/>
          </a:xfrm>
          <a:prstGeom prst="rect">
            <a:avLst/>
          </a:prstGeom>
          <a:noFill/>
        </p:spPr>
      </p:pic>
      <p:sp>
        <p:nvSpPr>
          <p:cNvPr id="7" name="TextBox 6">
            <a:extLst>
              <a:ext uri="{FF2B5EF4-FFF2-40B4-BE49-F238E27FC236}">
                <a16:creationId xmlns:a16="http://schemas.microsoft.com/office/drawing/2014/main" id="{CB3E00D3-A51E-F864-F366-6ECD0204706B}"/>
              </a:ext>
            </a:extLst>
          </p:cNvPr>
          <p:cNvSpPr txBox="1"/>
          <p:nvPr/>
        </p:nvSpPr>
        <p:spPr>
          <a:xfrm>
            <a:off x="1176467" y="3728224"/>
            <a:ext cx="8308888" cy="954107"/>
          </a:xfrm>
          <a:prstGeom prst="rect">
            <a:avLst/>
          </a:prstGeom>
          <a:noFill/>
        </p:spPr>
        <p:txBody>
          <a:bodyPr wrap="square">
            <a:spAutoFit/>
          </a:bodyPr>
          <a:lstStyle/>
          <a:p>
            <a:r>
              <a:rPr lang="en-GB" sz="2800" b="1" dirty="0">
                <a:latin typeface="Corbel" panose="020B0503020204020204" pitchFamily="34" charset="0"/>
              </a:rPr>
              <a:t>“When the facts change, I change my mind. What do you do, sir?”</a:t>
            </a:r>
            <a:endParaRPr lang="en-GR" sz="2800" b="1" dirty="0">
              <a:latin typeface="Corbel" panose="020B0503020204020204" pitchFamily="34" charset="0"/>
            </a:endParaRPr>
          </a:p>
        </p:txBody>
      </p:sp>
    </p:spTree>
    <p:extLst>
      <p:ext uri="{BB962C8B-B14F-4D97-AF65-F5344CB8AC3E}">
        <p14:creationId xmlns:p14="http://schemas.microsoft.com/office/powerpoint/2010/main" val="2465692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1AF75-B864-68DE-FE0E-E20236D2D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540F5-A649-AAE4-0549-D71ABBCDD46C}"/>
              </a:ext>
            </a:extLst>
          </p:cNvPr>
          <p:cNvSpPr>
            <a:spLocks noGrp="1"/>
          </p:cNvSpPr>
          <p:nvPr>
            <p:ph type="title"/>
          </p:nvPr>
        </p:nvSpPr>
        <p:spPr/>
        <p:txBody>
          <a:bodyPr>
            <a:normAutofit fontScale="90000"/>
          </a:bodyPr>
          <a:lstStyle/>
          <a:p>
            <a:r>
              <a:rPr lang="el-GR" sz="4800" b="1" spc="-100" dirty="0">
                <a:latin typeface="Corbel" panose="020B0503020204020204" pitchFamily="34" charset="0"/>
                <a:ea typeface="+mn-ea"/>
                <a:cs typeface="+mn-cs"/>
              </a:rPr>
              <a:t>2. Να κατανοήσουμε τι δεν είναι επιστήμη </a:t>
            </a:r>
            <a:endParaRPr lang="en-GR" sz="4800" b="1" spc="-100" dirty="0">
              <a:latin typeface="Corbel" panose="020B0503020204020204" pitchFamily="34" charset="0"/>
              <a:ea typeface="+mn-ea"/>
              <a:cs typeface="+mn-cs"/>
            </a:endParaRPr>
          </a:p>
        </p:txBody>
      </p:sp>
      <p:sp>
        <p:nvSpPr>
          <p:cNvPr id="6" name="Content Placeholder 2">
            <a:extLst>
              <a:ext uri="{FF2B5EF4-FFF2-40B4-BE49-F238E27FC236}">
                <a16:creationId xmlns:a16="http://schemas.microsoft.com/office/drawing/2014/main" id="{D8BF63F7-A003-10CA-3B25-261D02B81971}"/>
              </a:ext>
            </a:extLst>
          </p:cNvPr>
          <p:cNvSpPr txBox="1">
            <a:spLocks/>
          </p:cNvSpPr>
          <p:nvPr/>
        </p:nvSpPr>
        <p:spPr>
          <a:xfrm>
            <a:off x="838200" y="2506662"/>
            <a:ext cx="111492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Corbel" panose="020B0503020204020204" pitchFamily="34" charset="0"/>
              </a:rPr>
              <a:t>H </a:t>
            </a:r>
            <a:r>
              <a:rPr lang="el-GR" b="1" dirty="0">
                <a:latin typeface="Corbel" panose="020B0503020204020204" pitchFamily="34" charset="0"/>
              </a:rPr>
              <a:t>αρχή της </a:t>
            </a:r>
            <a:r>
              <a:rPr lang="el-GR" b="1" dirty="0" err="1">
                <a:latin typeface="Corbel" panose="020B0503020204020204" pitchFamily="34" charset="0"/>
              </a:rPr>
              <a:t>διαψευσιμότητας</a:t>
            </a:r>
            <a:r>
              <a:rPr lang="el-GR" b="1" dirty="0">
                <a:latin typeface="Corbel" panose="020B0503020204020204" pitchFamily="34" charset="0"/>
              </a:rPr>
              <a:t> (</a:t>
            </a:r>
            <a:r>
              <a:rPr lang="en-US" b="1" dirty="0">
                <a:latin typeface="Corbel" panose="020B0503020204020204" pitchFamily="34" charset="0"/>
              </a:rPr>
              <a:t>Karl Popper</a:t>
            </a:r>
            <a:r>
              <a:rPr lang="el-GR" b="1" dirty="0">
                <a:latin typeface="Corbel" panose="020B0503020204020204" pitchFamily="34" charset="0"/>
              </a:rPr>
              <a:t>, </a:t>
            </a:r>
            <a:r>
              <a:rPr lang="en-US" b="1" dirty="0">
                <a:latin typeface="Corbel" panose="020B0503020204020204" pitchFamily="34" charset="0"/>
              </a:rPr>
              <a:t>1902 – 1994</a:t>
            </a:r>
            <a:r>
              <a:rPr lang="el-GR" b="1" dirty="0">
                <a:latin typeface="Corbel" panose="020B0503020204020204" pitchFamily="34" charset="0"/>
              </a:rPr>
              <a:t>)</a:t>
            </a:r>
            <a:endParaRPr lang="en-US" b="1" dirty="0">
              <a:latin typeface="Corbel" panose="020B0503020204020204" pitchFamily="34" charset="0"/>
            </a:endParaRPr>
          </a:p>
          <a:p>
            <a:pPr marL="0" indent="0">
              <a:buNone/>
            </a:pPr>
            <a:endParaRPr lang="en-US" b="1" dirty="0">
              <a:latin typeface="Corbel" panose="020B0503020204020204" pitchFamily="34" charset="0"/>
            </a:endParaRPr>
          </a:p>
          <a:p>
            <a:endParaRPr lang="el-GR" b="1" dirty="0">
              <a:latin typeface="Corbel" panose="020B0503020204020204" pitchFamily="34" charset="0"/>
            </a:endParaRPr>
          </a:p>
          <a:p>
            <a:pPr marL="0" indent="0">
              <a:buNone/>
            </a:pPr>
            <a:r>
              <a:rPr lang="en-US" b="1" dirty="0">
                <a:latin typeface="Corbel" panose="020B0503020204020204" pitchFamily="34" charset="0"/>
              </a:rPr>
              <a:t>H </a:t>
            </a:r>
            <a:r>
              <a:rPr lang="el-GR" b="1" dirty="0">
                <a:latin typeface="Corbel" panose="020B0503020204020204" pitchFamily="34" charset="0"/>
              </a:rPr>
              <a:t>ψευδοεπιστήμη ενσωματώνει τα δεδομένα και τα</a:t>
            </a:r>
            <a:r>
              <a:rPr lang="en-US" b="1" dirty="0">
                <a:latin typeface="Corbel" panose="020B0503020204020204" pitchFamily="34" charset="0"/>
              </a:rPr>
              <a:t> </a:t>
            </a:r>
            <a:r>
              <a:rPr lang="el-GR" b="1" dirty="0">
                <a:latin typeface="Corbel" panose="020B0503020204020204" pitchFamily="34" charset="0"/>
              </a:rPr>
              <a:t>γεγονότα στη θεωρία αντί να εφαρμόζει τη θεωρία στα δεδομένα και τα γεγονότα.</a:t>
            </a:r>
          </a:p>
          <a:p>
            <a:pPr marL="0" indent="0">
              <a:buNone/>
            </a:pPr>
            <a:endParaRPr lang="el-GR" b="1" dirty="0">
              <a:latin typeface="Corbel" panose="020B0503020204020204" pitchFamily="34" charset="0"/>
            </a:endParaRPr>
          </a:p>
          <a:p>
            <a:pPr marL="0" indent="0">
              <a:buNone/>
            </a:pPr>
            <a:r>
              <a:rPr lang="el-GR" b="1" dirty="0">
                <a:latin typeface="Corbel" panose="020B0503020204020204" pitchFamily="34" charset="0"/>
              </a:rPr>
              <a:t>ή αν τα γεγονότα διαφωνούν με τη θεωρία, τόσο το χειρότερο για τα γεγονότα…</a:t>
            </a:r>
          </a:p>
          <a:p>
            <a:endParaRPr lang="el-GR" b="1" dirty="0">
              <a:latin typeface="Corbel" panose="020B0503020204020204" pitchFamily="34" charset="0"/>
            </a:endParaRPr>
          </a:p>
          <a:p>
            <a:pPr marL="0" indent="0">
              <a:buNone/>
            </a:pPr>
            <a:endParaRPr lang="en-US" b="1" dirty="0">
              <a:latin typeface="Corbel" panose="020B0503020204020204" pitchFamily="34" charset="0"/>
            </a:endParaRPr>
          </a:p>
        </p:txBody>
      </p:sp>
      <p:pic>
        <p:nvPicPr>
          <p:cNvPr id="7" name="Picture Placeholder 7" descr="A close-up of an old person&#10;&#10;Description automatically generated">
            <a:extLst>
              <a:ext uri="{FF2B5EF4-FFF2-40B4-BE49-F238E27FC236}">
                <a16:creationId xmlns:a16="http://schemas.microsoft.com/office/drawing/2014/main" id="{43E3520E-B30E-6881-C782-4F53F0A518DA}"/>
              </a:ext>
              <a:ext uri="{C183D7F6-B498-43B3-948B-1728B52AA6E4}">
                <adec:decorative xmlns:adec="http://schemas.microsoft.com/office/drawing/2017/decorative" val="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2712" b="2212"/>
          <a:stretch/>
        </p:blipFill>
        <p:spPr>
          <a:xfrm>
            <a:off x="9848674" y="1688195"/>
            <a:ext cx="2247284" cy="2163025"/>
          </a:xfrm>
          <a:prstGeom prst="rect">
            <a:avLst/>
          </a:prstGeom>
          <a:noFill/>
        </p:spPr>
      </p:pic>
    </p:spTree>
    <p:extLst>
      <p:ext uri="{BB962C8B-B14F-4D97-AF65-F5344CB8AC3E}">
        <p14:creationId xmlns:p14="http://schemas.microsoft.com/office/powerpoint/2010/main" val="3030558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32B11-38EE-1544-24C5-38A3180BC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82351-FC93-5479-F6A1-10AAF2CE81E3}"/>
              </a:ext>
            </a:extLst>
          </p:cNvPr>
          <p:cNvSpPr>
            <a:spLocks noGrp="1"/>
          </p:cNvSpPr>
          <p:nvPr>
            <p:ph type="title"/>
          </p:nvPr>
        </p:nvSpPr>
        <p:spPr/>
        <p:txBody>
          <a:bodyPr>
            <a:normAutofit fontScale="90000"/>
          </a:bodyPr>
          <a:lstStyle/>
          <a:p>
            <a:r>
              <a:rPr lang="el-GR" sz="4800" b="1" spc="-100" dirty="0">
                <a:latin typeface="Corbel" panose="020B0503020204020204" pitchFamily="34" charset="0"/>
                <a:ea typeface="+mn-ea"/>
                <a:cs typeface="+mn-cs"/>
              </a:rPr>
              <a:t>3. Να κατανοήσουμε τον ανορθολογισμό</a:t>
            </a:r>
            <a:endParaRPr lang="en-GR" sz="4800" b="1" spc="-100" dirty="0">
              <a:latin typeface="Corbel" panose="020B0503020204020204" pitchFamily="34" charset="0"/>
              <a:ea typeface="+mn-ea"/>
              <a:cs typeface="+mn-cs"/>
            </a:endParaRPr>
          </a:p>
        </p:txBody>
      </p:sp>
      <p:sp>
        <p:nvSpPr>
          <p:cNvPr id="3" name="Content Placeholder 2">
            <a:extLst>
              <a:ext uri="{FF2B5EF4-FFF2-40B4-BE49-F238E27FC236}">
                <a16:creationId xmlns:a16="http://schemas.microsoft.com/office/drawing/2014/main" id="{29A813CF-9A3C-8E08-78CC-4CB6C397AA98}"/>
              </a:ext>
            </a:extLst>
          </p:cNvPr>
          <p:cNvSpPr>
            <a:spLocks noGrp="1"/>
          </p:cNvSpPr>
          <p:nvPr>
            <p:ph idx="1"/>
          </p:nvPr>
        </p:nvSpPr>
        <p:spPr>
          <a:xfrm>
            <a:off x="838200" y="1690688"/>
            <a:ext cx="10936266" cy="4351338"/>
          </a:xfrm>
        </p:spPr>
        <p:txBody>
          <a:bodyPr>
            <a:normAutofit/>
          </a:bodyPr>
          <a:lstStyle/>
          <a:p>
            <a:pPr marL="0" indent="0">
              <a:buNone/>
            </a:pPr>
            <a:r>
              <a:rPr lang="el-GR" b="0" i="0" u="none" strike="noStrike" dirty="0">
                <a:solidFill>
                  <a:srgbClr val="000000"/>
                </a:solidFill>
                <a:effectLst/>
                <a:latin typeface="Corbel" panose="020B0503020204020204" pitchFamily="34" charset="0"/>
              </a:rPr>
              <a:t>«… καθ’ ότι ούτοι αρνούμενοι εις εαυτούς και εις την ιδίαν αυτών </a:t>
            </a:r>
            <a:r>
              <a:rPr lang="el-GR" b="0" i="0" u="none" strike="noStrike" dirty="0" err="1">
                <a:solidFill>
                  <a:srgbClr val="000000"/>
                </a:solidFill>
                <a:effectLst/>
                <a:latin typeface="Corbel" panose="020B0503020204020204" pitchFamily="34" charset="0"/>
              </a:rPr>
              <a:t>οικογένειαν</a:t>
            </a:r>
            <a:r>
              <a:rPr lang="el-GR" b="0" i="0" u="none" strike="noStrike" dirty="0">
                <a:solidFill>
                  <a:srgbClr val="000000"/>
                </a:solidFill>
                <a:effectLst/>
                <a:latin typeface="Corbel" panose="020B0503020204020204" pitchFamily="34" charset="0"/>
              </a:rPr>
              <a:t> τον </a:t>
            </a:r>
            <a:r>
              <a:rPr lang="el-GR" b="0" i="0" u="none" strike="noStrike" dirty="0" err="1">
                <a:solidFill>
                  <a:srgbClr val="000000"/>
                </a:solidFill>
                <a:effectLst/>
                <a:latin typeface="Corbel" panose="020B0503020204020204" pitchFamily="34" charset="0"/>
              </a:rPr>
              <a:t>εμβολιασμόν</a:t>
            </a:r>
            <a:r>
              <a:rPr lang="el-GR" b="0" i="0" u="none" strike="noStrike" dirty="0">
                <a:solidFill>
                  <a:srgbClr val="000000"/>
                </a:solidFill>
                <a:effectLst/>
                <a:latin typeface="Corbel" panose="020B0503020204020204" pitchFamily="34" charset="0"/>
              </a:rPr>
              <a:t>, και μηδόλως αναλογιζόμενοι, το μέγα τούτο βάρος του </a:t>
            </a:r>
            <a:r>
              <a:rPr lang="el-GR" b="1" u="none" strike="noStrike" dirty="0" err="1">
                <a:solidFill>
                  <a:srgbClr val="000000"/>
                </a:solidFill>
                <a:effectLst/>
                <a:latin typeface="Corbel" panose="020B0503020204020204" pitchFamily="34" charset="0"/>
              </a:rPr>
              <a:t>όπερ</a:t>
            </a:r>
            <a:r>
              <a:rPr lang="el-GR" b="1" u="none" strike="noStrike" dirty="0">
                <a:solidFill>
                  <a:srgbClr val="000000"/>
                </a:solidFill>
                <a:effectLst/>
                <a:latin typeface="Corbel" panose="020B0503020204020204" pitchFamily="34" charset="0"/>
              </a:rPr>
              <a:t> </a:t>
            </a:r>
            <a:r>
              <a:rPr lang="el-GR" b="1" u="none" strike="noStrike" dirty="0" err="1">
                <a:solidFill>
                  <a:srgbClr val="000000"/>
                </a:solidFill>
                <a:effectLst/>
                <a:latin typeface="Corbel" panose="020B0503020204020204" pitchFamily="34" charset="0"/>
              </a:rPr>
              <a:t>διαπράττουσι</a:t>
            </a:r>
            <a:r>
              <a:rPr lang="el-GR" b="1" u="none" strike="noStrike" dirty="0">
                <a:solidFill>
                  <a:srgbClr val="000000"/>
                </a:solidFill>
                <a:effectLst/>
                <a:latin typeface="Corbel" panose="020B0503020204020204" pitchFamily="34" charset="0"/>
              </a:rPr>
              <a:t> </a:t>
            </a:r>
            <a:r>
              <a:rPr lang="el-GR" b="1" u="none" strike="noStrike" dirty="0" err="1">
                <a:solidFill>
                  <a:srgbClr val="000000"/>
                </a:solidFill>
                <a:effectLst/>
                <a:latin typeface="Corbel" panose="020B0503020204020204" pitchFamily="34" charset="0"/>
              </a:rPr>
              <a:t>θανασίμου</a:t>
            </a:r>
            <a:r>
              <a:rPr lang="el-GR" b="1" u="none" strike="noStrike" dirty="0">
                <a:solidFill>
                  <a:srgbClr val="000000"/>
                </a:solidFill>
                <a:effectLst/>
                <a:latin typeface="Corbel" panose="020B0503020204020204" pitchFamily="34" charset="0"/>
              </a:rPr>
              <a:t> αμαρτήματος, γίνονται αυτόχειρες, </a:t>
            </a:r>
            <a:r>
              <a:rPr lang="el-GR" u="none" strike="noStrike" dirty="0">
                <a:solidFill>
                  <a:srgbClr val="000000"/>
                </a:solidFill>
                <a:effectLst/>
                <a:latin typeface="Corbel" panose="020B0503020204020204" pitchFamily="34" charset="0"/>
              </a:rPr>
              <a:t>ή ανάπηροι το σώμα</a:t>
            </a:r>
            <a:r>
              <a:rPr lang="el-GR" b="1" u="none" strike="noStrike" dirty="0">
                <a:solidFill>
                  <a:srgbClr val="000000"/>
                </a:solidFill>
                <a:effectLst/>
                <a:latin typeface="Corbel" panose="020B0503020204020204" pitchFamily="34" charset="0"/>
              </a:rPr>
              <a:t> </a:t>
            </a:r>
            <a:r>
              <a:rPr lang="el-GR" u="none" strike="noStrike" dirty="0">
                <a:solidFill>
                  <a:srgbClr val="000000"/>
                </a:solidFill>
                <a:effectLst/>
                <a:latin typeface="Corbel" panose="020B0503020204020204" pitchFamily="34" charset="0"/>
              </a:rPr>
              <a:t>και </a:t>
            </a:r>
            <a:r>
              <a:rPr lang="el-GR" u="none" strike="noStrike" dirty="0" err="1">
                <a:solidFill>
                  <a:srgbClr val="000000"/>
                </a:solidFill>
                <a:effectLst/>
                <a:latin typeface="Corbel" panose="020B0503020204020204" pitchFamily="34" charset="0"/>
              </a:rPr>
              <a:t>καταστρέφουσι</a:t>
            </a:r>
            <a:r>
              <a:rPr lang="el-GR" u="none" strike="noStrike" dirty="0">
                <a:solidFill>
                  <a:srgbClr val="000000"/>
                </a:solidFill>
                <a:effectLst/>
                <a:latin typeface="Corbel" panose="020B0503020204020204" pitchFamily="34" charset="0"/>
              </a:rPr>
              <a:t> προσέτι </a:t>
            </a:r>
            <a:r>
              <a:rPr lang="el-GR" u="none" strike="noStrike" dirty="0" err="1">
                <a:solidFill>
                  <a:srgbClr val="000000"/>
                </a:solidFill>
                <a:effectLst/>
                <a:latin typeface="Corbel" panose="020B0503020204020204" pitchFamily="34" charset="0"/>
              </a:rPr>
              <a:t>ιδίαις</a:t>
            </a:r>
            <a:r>
              <a:rPr lang="el-GR" u="none" strike="noStrike" dirty="0">
                <a:solidFill>
                  <a:srgbClr val="000000"/>
                </a:solidFill>
                <a:effectLst/>
                <a:latin typeface="Corbel" panose="020B0503020204020204" pitchFamily="34" charset="0"/>
              </a:rPr>
              <a:t> αυτών </a:t>
            </a:r>
            <a:r>
              <a:rPr lang="el-GR" u="none" strike="noStrike" dirty="0" err="1">
                <a:solidFill>
                  <a:srgbClr val="000000"/>
                </a:solidFill>
                <a:effectLst/>
                <a:latin typeface="Corbel" panose="020B0503020204020204" pitchFamily="34" charset="0"/>
              </a:rPr>
              <a:t>χερσίν</a:t>
            </a:r>
            <a:r>
              <a:rPr lang="el-GR" u="none" strike="noStrike" dirty="0">
                <a:solidFill>
                  <a:srgbClr val="000000"/>
                </a:solidFill>
                <a:effectLst/>
                <a:latin typeface="Corbel" panose="020B0503020204020204" pitchFamily="34" charset="0"/>
              </a:rPr>
              <a:t> </a:t>
            </a:r>
            <a:r>
              <a:rPr lang="el-GR" i="0" u="none" strike="noStrike" dirty="0">
                <a:solidFill>
                  <a:srgbClr val="000000"/>
                </a:solidFill>
                <a:effectLst/>
                <a:latin typeface="Corbel" panose="020B0503020204020204" pitchFamily="34" charset="0"/>
              </a:rPr>
              <a:t>τα ίδια αυτών φ</a:t>
            </a:r>
            <a:r>
              <a:rPr lang="el-GR" b="0" i="0" u="none" strike="noStrike" dirty="0">
                <a:solidFill>
                  <a:srgbClr val="000000"/>
                </a:solidFill>
                <a:effectLst/>
                <a:latin typeface="Corbel" panose="020B0503020204020204" pitchFamily="34" charset="0"/>
              </a:rPr>
              <a:t>ίλτατα, και ούτω καθιστάμενοι υπεύθυνοι ενώπιον θεού και ανθρώπων</a:t>
            </a:r>
            <a:r>
              <a:rPr lang="el-GR" i="0" u="none" strike="noStrike" dirty="0">
                <a:solidFill>
                  <a:srgbClr val="000000"/>
                </a:solidFill>
                <a:effectLst/>
                <a:latin typeface="Corbel" panose="020B0503020204020204" pitchFamily="34" charset="0"/>
              </a:rPr>
              <a:t>, </a:t>
            </a:r>
            <a:r>
              <a:rPr lang="el-GR" u="none" strike="noStrike" dirty="0" err="1">
                <a:solidFill>
                  <a:srgbClr val="000000"/>
                </a:solidFill>
                <a:effectLst/>
                <a:latin typeface="Corbel" panose="020B0503020204020204" pitchFamily="34" charset="0"/>
              </a:rPr>
              <a:t>επισύρουσιν</a:t>
            </a:r>
            <a:r>
              <a:rPr lang="el-GR" u="none" strike="noStrike" dirty="0">
                <a:solidFill>
                  <a:srgbClr val="000000"/>
                </a:solidFill>
                <a:effectLst/>
                <a:latin typeface="Corbel" panose="020B0503020204020204" pitchFamily="34" charset="0"/>
              </a:rPr>
              <a:t> εις εαυτούς την </a:t>
            </a:r>
            <a:r>
              <a:rPr lang="el-GR" u="none" strike="noStrike" dirty="0" err="1">
                <a:solidFill>
                  <a:srgbClr val="000000"/>
                </a:solidFill>
                <a:effectLst/>
                <a:latin typeface="Corbel" panose="020B0503020204020204" pitchFamily="34" charset="0"/>
              </a:rPr>
              <a:t>θείαν</a:t>
            </a:r>
            <a:r>
              <a:rPr lang="el-GR" u="none" strike="noStrike" dirty="0">
                <a:solidFill>
                  <a:srgbClr val="000000"/>
                </a:solidFill>
                <a:effectLst/>
                <a:latin typeface="Corbel" panose="020B0503020204020204" pitchFamily="34" charset="0"/>
              </a:rPr>
              <a:t> </a:t>
            </a:r>
            <a:r>
              <a:rPr lang="el-GR" u="none" strike="noStrike" dirty="0" err="1">
                <a:solidFill>
                  <a:srgbClr val="000000"/>
                </a:solidFill>
                <a:effectLst/>
                <a:latin typeface="Corbel" panose="020B0503020204020204" pitchFamily="34" charset="0"/>
              </a:rPr>
              <a:t>οργήν</a:t>
            </a:r>
            <a:r>
              <a:rPr lang="el-GR" u="none" strike="noStrike" dirty="0">
                <a:solidFill>
                  <a:srgbClr val="000000"/>
                </a:solidFill>
                <a:effectLst/>
                <a:latin typeface="Corbel" panose="020B0503020204020204" pitchFamily="34" charset="0"/>
              </a:rPr>
              <a:t>, </a:t>
            </a:r>
            <a:r>
              <a:rPr lang="el-GR" b="1" u="none" strike="noStrike" dirty="0">
                <a:solidFill>
                  <a:srgbClr val="000000"/>
                </a:solidFill>
                <a:effectLst/>
                <a:latin typeface="Corbel" panose="020B0503020204020204" pitchFamily="34" charset="0"/>
              </a:rPr>
              <a:t>και γίνονται υπόδικοι της αιωνίου κολάσεως </a:t>
            </a:r>
            <a:r>
              <a:rPr lang="el-GR" b="0" i="0" u="none" strike="noStrike" dirty="0">
                <a:solidFill>
                  <a:srgbClr val="000000"/>
                </a:solidFill>
                <a:effectLst/>
                <a:latin typeface="Corbel" panose="020B0503020204020204" pitchFamily="34" charset="0"/>
              </a:rPr>
              <a:t>και τιμωρητέοι και εν τω νυν </a:t>
            </a:r>
            <a:r>
              <a:rPr lang="el-GR" b="0" i="0" u="none" strike="noStrike" dirty="0" err="1">
                <a:solidFill>
                  <a:srgbClr val="000000"/>
                </a:solidFill>
                <a:effectLst/>
                <a:latin typeface="Corbel" panose="020B0503020204020204" pitchFamily="34" charset="0"/>
              </a:rPr>
              <a:t>αιώνι</a:t>
            </a:r>
            <a:r>
              <a:rPr lang="el-GR" b="0" i="0" u="none" strike="noStrike" dirty="0">
                <a:solidFill>
                  <a:srgbClr val="000000"/>
                </a:solidFill>
                <a:effectLst/>
                <a:latin typeface="Corbel" panose="020B0503020204020204" pitchFamily="34" charset="0"/>
              </a:rPr>
              <a:t> και εν τω </a:t>
            </a:r>
            <a:r>
              <a:rPr lang="el-GR" b="0" i="0" u="none" strike="noStrike" dirty="0" err="1">
                <a:solidFill>
                  <a:srgbClr val="000000"/>
                </a:solidFill>
                <a:effectLst/>
                <a:latin typeface="Corbel" panose="020B0503020204020204" pitchFamily="34" charset="0"/>
              </a:rPr>
              <a:t>μέλλλοντι</a:t>
            </a:r>
            <a:r>
              <a:rPr lang="el-GR" b="0" i="0" u="none" strike="noStrike" dirty="0">
                <a:solidFill>
                  <a:srgbClr val="000000"/>
                </a:solidFill>
                <a:effectLst/>
                <a:latin typeface="Corbel" panose="020B0503020204020204" pitchFamily="34" charset="0"/>
              </a:rPr>
              <a:t>…»</a:t>
            </a:r>
          </a:p>
          <a:p>
            <a:pPr marL="0" indent="0">
              <a:buNone/>
            </a:pPr>
            <a:endParaRPr lang="el-GR" b="0" i="0" u="none" strike="noStrike" dirty="0">
              <a:solidFill>
                <a:srgbClr val="000000"/>
              </a:solidFill>
              <a:effectLst/>
              <a:latin typeface="Corbel" panose="020B0503020204020204" pitchFamily="34" charset="0"/>
            </a:endParaRPr>
          </a:p>
          <a:p>
            <a:pPr marL="0" indent="0" algn="l">
              <a:buNone/>
            </a:pPr>
            <a:r>
              <a:rPr lang="el-GR" dirty="0">
                <a:solidFill>
                  <a:srgbClr val="000000"/>
                </a:solidFill>
                <a:latin typeface="Corbel" panose="020B0503020204020204" pitchFamily="34" charset="0"/>
              </a:rPr>
              <a:t>Εγκύκλιος της Ιεράς Συνόδου της Εκκλησίας της Ελλάδος, Ιούνιος 1864</a:t>
            </a:r>
            <a:endParaRPr lang="el-GR" b="0" i="0" u="none" strike="noStrike" dirty="0">
              <a:solidFill>
                <a:srgbClr val="000000"/>
              </a:solidFill>
              <a:effectLst/>
              <a:latin typeface="Corbel" panose="020B0503020204020204" pitchFamily="34" charset="0"/>
            </a:endParaRPr>
          </a:p>
        </p:txBody>
      </p:sp>
    </p:spTree>
    <p:extLst>
      <p:ext uri="{BB962C8B-B14F-4D97-AF65-F5344CB8AC3E}">
        <p14:creationId xmlns:p14="http://schemas.microsoft.com/office/powerpoint/2010/main" val="312136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C825D-F336-E0F7-3EC1-EDFB920E25F3}"/>
            </a:ext>
          </a:extLst>
        </p:cNvPr>
        <p:cNvGrpSpPr/>
        <p:nvPr/>
      </p:nvGrpSpPr>
      <p:grpSpPr>
        <a:xfrm>
          <a:off x="0" y="0"/>
          <a:ext cx="0" cy="0"/>
          <a:chOff x="0" y="0"/>
          <a:chExt cx="0" cy="0"/>
        </a:xfrm>
      </p:grpSpPr>
      <p:pic>
        <p:nvPicPr>
          <p:cNvPr id="7" name="Content Placeholder 6" descr="A cartoon of a person surrounded by people&#10;&#10;Description automatically generated">
            <a:extLst>
              <a:ext uri="{FF2B5EF4-FFF2-40B4-BE49-F238E27FC236}">
                <a16:creationId xmlns:a16="http://schemas.microsoft.com/office/drawing/2014/main" id="{8329846C-DC49-24D2-16BC-F4F9A8738D32}"/>
              </a:ext>
            </a:extLst>
          </p:cNvPr>
          <p:cNvPicPr>
            <a:picLocks noGrp="1" noChangeAspect="1"/>
          </p:cNvPicPr>
          <p:nvPr>
            <p:ph idx="1"/>
          </p:nvPr>
        </p:nvPicPr>
        <p:blipFill>
          <a:blip r:embed="rId3"/>
          <a:stretch>
            <a:fillRect/>
          </a:stretch>
        </p:blipFill>
        <p:spPr>
          <a:xfrm>
            <a:off x="3293707" y="1690688"/>
            <a:ext cx="5604585" cy="4351338"/>
          </a:xfrm>
        </p:spPr>
      </p:pic>
      <p:sp>
        <p:nvSpPr>
          <p:cNvPr id="8" name="TextBox 7">
            <a:extLst>
              <a:ext uri="{FF2B5EF4-FFF2-40B4-BE49-F238E27FC236}">
                <a16:creationId xmlns:a16="http://schemas.microsoft.com/office/drawing/2014/main" id="{BA68E4B3-D749-93AF-6259-37442B80EF35}"/>
              </a:ext>
            </a:extLst>
          </p:cNvPr>
          <p:cNvSpPr txBox="1"/>
          <p:nvPr/>
        </p:nvSpPr>
        <p:spPr>
          <a:xfrm>
            <a:off x="6551112" y="6475956"/>
            <a:ext cx="184731" cy="369332"/>
          </a:xfrm>
          <a:prstGeom prst="rect">
            <a:avLst/>
          </a:prstGeom>
          <a:noFill/>
        </p:spPr>
        <p:txBody>
          <a:bodyPr wrap="none" rtlCol="0">
            <a:spAutoFit/>
          </a:bodyPr>
          <a:lstStyle/>
          <a:p>
            <a:endParaRPr lang="en-GR" dirty="0"/>
          </a:p>
        </p:txBody>
      </p:sp>
      <p:sp>
        <p:nvSpPr>
          <p:cNvPr id="9" name="TextBox 8">
            <a:extLst>
              <a:ext uri="{FF2B5EF4-FFF2-40B4-BE49-F238E27FC236}">
                <a16:creationId xmlns:a16="http://schemas.microsoft.com/office/drawing/2014/main" id="{2921A13A-7341-27E2-5392-6D41BF86226F}"/>
              </a:ext>
            </a:extLst>
          </p:cNvPr>
          <p:cNvSpPr txBox="1"/>
          <p:nvPr/>
        </p:nvSpPr>
        <p:spPr>
          <a:xfrm>
            <a:off x="6643477" y="6322068"/>
            <a:ext cx="5476436" cy="523220"/>
          </a:xfrm>
          <a:prstGeom prst="rect">
            <a:avLst/>
          </a:prstGeom>
          <a:noFill/>
        </p:spPr>
        <p:txBody>
          <a:bodyPr wrap="none" rtlCol="0">
            <a:spAutoFit/>
          </a:bodyPr>
          <a:lstStyle/>
          <a:p>
            <a:r>
              <a:rPr lang="en-GB" sz="2800" i="1" dirty="0">
                <a:latin typeface="Corbel" panose="020B0503020204020204" pitchFamily="34" charset="0"/>
              </a:rPr>
              <a:t>Edward Jenner among patients, 1802</a:t>
            </a:r>
            <a:endParaRPr lang="en-GR" sz="2800" i="1" dirty="0">
              <a:latin typeface="Corbel" panose="020B0503020204020204" pitchFamily="34" charset="0"/>
            </a:endParaRPr>
          </a:p>
        </p:txBody>
      </p:sp>
      <p:sp>
        <p:nvSpPr>
          <p:cNvPr id="12" name="Title 1">
            <a:extLst>
              <a:ext uri="{FF2B5EF4-FFF2-40B4-BE49-F238E27FC236}">
                <a16:creationId xmlns:a16="http://schemas.microsoft.com/office/drawing/2014/main" id="{91EAC60F-8990-EDCD-6BD3-860C2A50A1EA}"/>
              </a:ext>
            </a:extLst>
          </p:cNvPr>
          <p:cNvSpPr>
            <a:spLocks noGrp="1"/>
          </p:cNvSpPr>
          <p:nvPr>
            <p:ph type="title"/>
          </p:nvPr>
        </p:nvSpPr>
        <p:spPr>
          <a:xfrm>
            <a:off x="838200" y="365125"/>
            <a:ext cx="10515600" cy="1325563"/>
          </a:xfrm>
        </p:spPr>
        <p:txBody>
          <a:bodyPr>
            <a:normAutofit fontScale="90000"/>
          </a:bodyPr>
          <a:lstStyle/>
          <a:p>
            <a:r>
              <a:rPr lang="el-GR" sz="4800" b="1" spc="-100" dirty="0">
                <a:latin typeface="Corbel" panose="020B0503020204020204" pitchFamily="34" charset="0"/>
                <a:ea typeface="+mn-ea"/>
                <a:cs typeface="+mn-cs"/>
              </a:rPr>
              <a:t>3. Να κατανοήσουμε τον ανορθολογισμό</a:t>
            </a:r>
            <a:endParaRPr lang="en-GR" sz="4800" b="1" spc="-100" dirty="0">
              <a:latin typeface="Corbel" panose="020B0503020204020204" pitchFamily="34" charset="0"/>
              <a:ea typeface="+mn-ea"/>
              <a:cs typeface="+mn-cs"/>
            </a:endParaRPr>
          </a:p>
        </p:txBody>
      </p:sp>
    </p:spTree>
    <p:extLst>
      <p:ext uri="{BB962C8B-B14F-4D97-AF65-F5344CB8AC3E}">
        <p14:creationId xmlns:p14="http://schemas.microsoft.com/office/powerpoint/2010/main" val="268050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E127-C231-7863-4BDD-84DE55D3CD00}"/>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2A03961-2A01-CD07-FA06-AF0C0A241E7F}"/>
              </a:ext>
            </a:extLst>
          </p:cNvPr>
          <p:cNvPicPr>
            <a:picLocks noGrp="1" noChangeAspect="1"/>
          </p:cNvPicPr>
          <p:nvPr>
            <p:ph idx="1"/>
          </p:nvPr>
        </p:nvPicPr>
        <p:blipFill>
          <a:blip r:embed="rId3"/>
          <a:stretch>
            <a:fillRect/>
          </a:stretch>
        </p:blipFill>
        <p:spPr>
          <a:xfrm>
            <a:off x="2732365" y="1690688"/>
            <a:ext cx="6727269" cy="3883220"/>
          </a:xfrm>
          <a:prstGeom prst="rect">
            <a:avLst/>
          </a:prstGeom>
        </p:spPr>
      </p:pic>
      <p:sp>
        <p:nvSpPr>
          <p:cNvPr id="5" name="TextBox 4">
            <a:extLst>
              <a:ext uri="{FF2B5EF4-FFF2-40B4-BE49-F238E27FC236}">
                <a16:creationId xmlns:a16="http://schemas.microsoft.com/office/drawing/2014/main" id="{64EB95A4-AFAF-10F6-798D-1DF18EC37FE0}"/>
              </a:ext>
            </a:extLst>
          </p:cNvPr>
          <p:cNvSpPr txBox="1"/>
          <p:nvPr/>
        </p:nvSpPr>
        <p:spPr>
          <a:xfrm>
            <a:off x="9367637" y="6318947"/>
            <a:ext cx="2824363" cy="523220"/>
          </a:xfrm>
          <a:prstGeom prst="rect">
            <a:avLst/>
          </a:prstGeom>
          <a:noFill/>
        </p:spPr>
        <p:txBody>
          <a:bodyPr wrap="none" rtlCol="0">
            <a:spAutoFit/>
          </a:bodyPr>
          <a:lstStyle/>
          <a:p>
            <a:r>
              <a:rPr lang="en-GB" sz="2800" i="1" dirty="0">
                <a:latin typeface="Corbel" panose="020B0503020204020204" pitchFamily="34" charset="0"/>
              </a:rPr>
              <a:t>Bowes et al., 2023</a:t>
            </a:r>
            <a:endParaRPr lang="en-GR" sz="2800" i="1" dirty="0">
              <a:latin typeface="Corbel" panose="020B0503020204020204" pitchFamily="34" charset="0"/>
            </a:endParaRPr>
          </a:p>
        </p:txBody>
      </p:sp>
      <p:sp>
        <p:nvSpPr>
          <p:cNvPr id="8" name="Title 1">
            <a:extLst>
              <a:ext uri="{FF2B5EF4-FFF2-40B4-BE49-F238E27FC236}">
                <a16:creationId xmlns:a16="http://schemas.microsoft.com/office/drawing/2014/main" id="{25686766-2F2E-1EC6-0AC9-25F09ADDFC3F}"/>
              </a:ext>
            </a:extLst>
          </p:cNvPr>
          <p:cNvSpPr>
            <a:spLocks noGrp="1"/>
          </p:cNvSpPr>
          <p:nvPr>
            <p:ph type="title"/>
          </p:nvPr>
        </p:nvSpPr>
        <p:spPr>
          <a:xfrm>
            <a:off x="838200" y="365125"/>
            <a:ext cx="10515600" cy="1325563"/>
          </a:xfrm>
        </p:spPr>
        <p:txBody>
          <a:bodyPr>
            <a:normAutofit fontScale="90000"/>
          </a:bodyPr>
          <a:lstStyle/>
          <a:p>
            <a:r>
              <a:rPr lang="el-GR" sz="4800" b="1" spc="-100" dirty="0">
                <a:latin typeface="Corbel" panose="020B0503020204020204" pitchFamily="34" charset="0"/>
                <a:ea typeface="+mn-ea"/>
                <a:cs typeface="+mn-cs"/>
              </a:rPr>
              <a:t>3. Να κατανοήσουμε τον ανορθολογισμό</a:t>
            </a:r>
            <a:endParaRPr lang="en-GR" sz="4800" b="1" spc="-100" dirty="0">
              <a:latin typeface="Corbel" panose="020B0503020204020204" pitchFamily="34" charset="0"/>
              <a:ea typeface="+mn-ea"/>
              <a:cs typeface="+mn-cs"/>
            </a:endParaRPr>
          </a:p>
        </p:txBody>
      </p:sp>
    </p:spTree>
    <p:extLst>
      <p:ext uri="{BB962C8B-B14F-4D97-AF65-F5344CB8AC3E}">
        <p14:creationId xmlns:p14="http://schemas.microsoft.com/office/powerpoint/2010/main" val="2092921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835FB-7898-641D-D5A6-7CAF1B0EA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A7A71-7857-1F38-D255-C205BDB0DC61}"/>
              </a:ext>
            </a:extLst>
          </p:cNvPr>
          <p:cNvSpPr>
            <a:spLocks noGrp="1"/>
          </p:cNvSpPr>
          <p:nvPr>
            <p:ph type="title"/>
          </p:nvPr>
        </p:nvSpPr>
        <p:spPr/>
        <p:txBody>
          <a:bodyPr>
            <a:normAutofit fontScale="90000"/>
          </a:bodyPr>
          <a:lstStyle/>
          <a:p>
            <a:r>
              <a:rPr lang="el-GR" sz="4800" b="1" spc="-100" dirty="0">
                <a:latin typeface="Corbel" panose="020B0503020204020204" pitchFamily="34" charset="0"/>
                <a:ea typeface="+mn-ea"/>
                <a:cs typeface="+mn-cs"/>
              </a:rPr>
              <a:t>4. Να αναζητήσουμε τον ανορθολογισμό πρώτα σ’ εμάς τους ίδιους</a:t>
            </a:r>
            <a:endParaRPr lang="en-GR" sz="4800" b="1" spc="-100" dirty="0">
              <a:latin typeface="Corbel" panose="020B0503020204020204" pitchFamily="34" charset="0"/>
              <a:ea typeface="+mn-ea"/>
              <a:cs typeface="+mn-cs"/>
            </a:endParaRPr>
          </a:p>
        </p:txBody>
      </p:sp>
      <p:sp>
        <p:nvSpPr>
          <p:cNvPr id="3" name="Content Placeholder 2">
            <a:extLst>
              <a:ext uri="{FF2B5EF4-FFF2-40B4-BE49-F238E27FC236}">
                <a16:creationId xmlns:a16="http://schemas.microsoft.com/office/drawing/2014/main" id="{46A2F8DC-0EAC-80A6-D73C-34193F89A7D3}"/>
              </a:ext>
            </a:extLst>
          </p:cNvPr>
          <p:cNvSpPr>
            <a:spLocks noGrp="1"/>
          </p:cNvSpPr>
          <p:nvPr>
            <p:ph idx="1"/>
          </p:nvPr>
        </p:nvSpPr>
        <p:spPr>
          <a:xfrm>
            <a:off x="838200" y="1928682"/>
            <a:ext cx="10936266" cy="4351338"/>
          </a:xfrm>
        </p:spPr>
        <p:txBody>
          <a:bodyPr>
            <a:normAutofit/>
          </a:bodyPr>
          <a:lstStyle/>
          <a:p>
            <a:r>
              <a:rPr lang="en-US" b="0" i="0" u="none" strike="noStrike" dirty="0">
                <a:solidFill>
                  <a:srgbClr val="000000"/>
                </a:solidFill>
                <a:effectLst/>
                <a:latin typeface="Corbel" panose="020B0503020204020204" pitchFamily="34" charset="0"/>
              </a:rPr>
              <a:t>H </a:t>
            </a:r>
            <a:r>
              <a:rPr lang="el-GR" b="0" i="0" u="none" strike="noStrike" dirty="0">
                <a:solidFill>
                  <a:srgbClr val="000000"/>
                </a:solidFill>
                <a:effectLst/>
                <a:latin typeface="Corbel" panose="020B0503020204020204" pitchFamily="34" charset="0"/>
              </a:rPr>
              <a:t>πλάνη της κατανόησης, π.χ. </a:t>
            </a:r>
            <a:r>
              <a:rPr lang="el-GR" b="0" u="none" strike="noStrike" dirty="0">
                <a:solidFill>
                  <a:srgbClr val="000000"/>
                </a:solidFill>
                <a:effectLst/>
                <a:latin typeface="Corbel" panose="020B0503020204020204" pitchFamily="34" charset="0"/>
              </a:rPr>
              <a:t>πως λειτουργεί ένα φερμουάρ</a:t>
            </a:r>
            <a:r>
              <a:rPr lang="en-US" b="0" u="none" strike="noStrike" dirty="0">
                <a:solidFill>
                  <a:srgbClr val="000000"/>
                </a:solidFill>
                <a:effectLst/>
                <a:latin typeface="Corbel" panose="020B0503020204020204" pitchFamily="34" charset="0"/>
              </a:rPr>
              <a:t>;</a:t>
            </a:r>
          </a:p>
          <a:p>
            <a:endParaRPr lang="en-US" dirty="0">
              <a:solidFill>
                <a:srgbClr val="000000"/>
              </a:solidFill>
              <a:latin typeface="Corbel" panose="020B0503020204020204" pitchFamily="34" charset="0"/>
            </a:endParaRPr>
          </a:p>
          <a:p>
            <a:pPr marL="0" indent="0">
              <a:buNone/>
            </a:pPr>
            <a:r>
              <a:rPr lang="en-GR" kern="0" dirty="0">
                <a:solidFill>
                  <a:srgbClr val="050505"/>
                </a:solidFill>
                <a:effectLst/>
                <a:latin typeface="Corbel" panose="020B0503020204020204" pitchFamily="34" charset="0"/>
                <a:ea typeface="Times New Roman" panose="02020603050405020304" pitchFamily="18" charset="0"/>
                <a:cs typeface="Arial" panose="020B0604020202020204" pitchFamily="34" charset="0"/>
              </a:rPr>
              <a:t>Οι άνθρωποι είμαστε ανίδεοι ― περισσότερο ανίδεοι απ’ όσο νομίζουμε. Αγνοούμε την πολυπλοκότητα του κόσμου και υπερεκτιμούμε τις γνώσεις μας. Ξεγελούμε τους εαυτούς μας πιστεύοντας πως κατανοούμε την πραγματικότητα, πως οι απόψεις μας είναι καλά τεκμηριωμένες, πως οι πράξεις μας βασίζονται σε στέρεες πεποιθήσεις. </a:t>
            </a:r>
            <a:endParaRPr lang="en-GR" kern="100" dirty="0">
              <a:effectLst/>
              <a:latin typeface="Corbel" panose="020B0503020204020204" pitchFamily="34" charset="0"/>
              <a:ea typeface="Calibri" panose="020F0502020204030204" pitchFamily="34" charset="0"/>
              <a:cs typeface="Times New Roman" panose="02020603050405020304" pitchFamily="18" charset="0"/>
            </a:endParaRPr>
          </a:p>
          <a:p>
            <a:pPr marL="0" indent="0">
              <a:buNone/>
            </a:pPr>
            <a:endParaRPr lang="el-GR" b="0" u="none" strike="noStrike" dirty="0">
              <a:solidFill>
                <a:srgbClr val="000000"/>
              </a:solidFill>
              <a:effectLst/>
              <a:latin typeface="Corbel" panose="020B0503020204020204" pitchFamily="34" charset="0"/>
            </a:endParaRPr>
          </a:p>
        </p:txBody>
      </p:sp>
    </p:spTree>
    <p:extLst>
      <p:ext uri="{BB962C8B-B14F-4D97-AF65-F5344CB8AC3E}">
        <p14:creationId xmlns:p14="http://schemas.microsoft.com/office/powerpoint/2010/main" val="1362479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7EBD2-1063-B429-96A4-7E216781D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17C3CF-1AD7-F251-D758-76D613BFC1FE}"/>
              </a:ext>
            </a:extLst>
          </p:cNvPr>
          <p:cNvSpPr>
            <a:spLocks noGrp="1"/>
          </p:cNvSpPr>
          <p:nvPr>
            <p:ph type="title"/>
          </p:nvPr>
        </p:nvSpPr>
        <p:spPr/>
        <p:txBody>
          <a:bodyPr>
            <a:normAutofit fontScale="90000"/>
          </a:bodyPr>
          <a:lstStyle/>
          <a:p>
            <a:r>
              <a:rPr lang="el-GR" sz="4800" b="1" spc="-100" dirty="0">
                <a:latin typeface="Corbel" panose="020B0503020204020204" pitchFamily="34" charset="0"/>
                <a:ea typeface="+mn-ea"/>
                <a:cs typeface="+mn-cs"/>
              </a:rPr>
              <a:t>4. Να αναζητήσουμε τον ανορθολογισμό πρώτα σ’ εμάς τους ίδιους</a:t>
            </a:r>
            <a:endParaRPr lang="en-GR" sz="4800" b="1" spc="-100" dirty="0">
              <a:latin typeface="Corbel" panose="020B0503020204020204" pitchFamily="34" charset="0"/>
              <a:ea typeface="+mn-ea"/>
              <a:cs typeface="+mn-cs"/>
            </a:endParaRPr>
          </a:p>
        </p:txBody>
      </p:sp>
      <p:sp>
        <p:nvSpPr>
          <p:cNvPr id="3" name="Content Placeholder 2">
            <a:extLst>
              <a:ext uri="{FF2B5EF4-FFF2-40B4-BE49-F238E27FC236}">
                <a16:creationId xmlns:a16="http://schemas.microsoft.com/office/drawing/2014/main" id="{027749ED-0FC8-ED57-3688-C9A595426140}"/>
              </a:ext>
            </a:extLst>
          </p:cNvPr>
          <p:cNvSpPr>
            <a:spLocks noGrp="1"/>
          </p:cNvSpPr>
          <p:nvPr>
            <p:ph idx="1"/>
          </p:nvPr>
        </p:nvSpPr>
        <p:spPr>
          <a:xfrm>
            <a:off x="838200" y="1928681"/>
            <a:ext cx="10936266" cy="4785269"/>
          </a:xfrm>
        </p:spPr>
        <p:txBody>
          <a:bodyPr>
            <a:normAutofit fontScale="92500" lnSpcReduction="10000"/>
          </a:bodyPr>
          <a:lstStyle/>
          <a:p>
            <a:r>
              <a:rPr lang="el-GR" b="0" i="0" u="none" strike="noStrike" dirty="0">
                <a:solidFill>
                  <a:srgbClr val="000000"/>
                </a:solidFill>
                <a:effectLst/>
                <a:latin typeface="Corbel" panose="020B0503020204020204" pitchFamily="34" charset="0"/>
              </a:rPr>
              <a:t>Η συλλογιστική μας είναι γεμάτη </a:t>
            </a:r>
            <a:r>
              <a:rPr lang="el-GR" b="0" i="0" u="none" strike="noStrike" dirty="0" err="1">
                <a:solidFill>
                  <a:srgbClr val="000000"/>
                </a:solidFill>
                <a:effectLst/>
                <a:latin typeface="Corbel" panose="020B0503020204020204" pitchFamily="34" charset="0"/>
              </a:rPr>
              <a:t>μεροληψίες</a:t>
            </a:r>
            <a:r>
              <a:rPr lang="el-GR" b="0" i="0" u="none" strike="noStrike" dirty="0">
                <a:solidFill>
                  <a:srgbClr val="000000"/>
                </a:solidFill>
                <a:effectLst/>
                <a:latin typeface="Corbel" panose="020B0503020204020204" pitchFamily="34" charset="0"/>
              </a:rPr>
              <a:t>·</a:t>
            </a:r>
            <a:r>
              <a:rPr lang="en-GR" dirty="0">
                <a:solidFill>
                  <a:srgbClr val="000000"/>
                </a:solidFill>
                <a:latin typeface="Corbel" panose="020B0503020204020204" pitchFamily="34" charset="0"/>
              </a:rPr>
              <a:t> λειτουργεί με δύο μέτρα και δύο σταθμά</a:t>
            </a:r>
            <a:r>
              <a:rPr lang="el-GR" dirty="0">
                <a:solidFill>
                  <a:srgbClr val="000000"/>
                </a:solidFill>
                <a:latin typeface="Corbel" panose="020B0503020204020204" pitchFamily="34" charset="0"/>
              </a:rPr>
              <a:t>.</a:t>
            </a:r>
          </a:p>
          <a:p>
            <a:endParaRPr lang="el-GR" b="0" u="none" strike="noStrike" dirty="0">
              <a:solidFill>
                <a:srgbClr val="000000"/>
              </a:solidFill>
              <a:effectLst/>
              <a:latin typeface="Corbel" panose="020B0503020204020204" pitchFamily="34" charset="0"/>
            </a:endParaRPr>
          </a:p>
          <a:p>
            <a:r>
              <a:rPr lang="el-GR" b="1" u="none" strike="noStrike" dirty="0">
                <a:solidFill>
                  <a:srgbClr val="007AB7"/>
                </a:solidFill>
                <a:effectLst/>
                <a:latin typeface="Corbel" panose="020B0503020204020204" pitchFamily="34" charset="0"/>
              </a:rPr>
              <a:t>Προκατάληψη επιβεβαίωσης </a:t>
            </a:r>
            <a:r>
              <a:rPr lang="el-GR" b="0" u="none" strike="noStrike" dirty="0">
                <a:solidFill>
                  <a:srgbClr val="000000"/>
                </a:solidFill>
                <a:effectLst/>
                <a:latin typeface="Corbel" panose="020B0503020204020204" pitchFamily="34" charset="0"/>
              </a:rPr>
              <a:t>είναι η </a:t>
            </a:r>
            <a:r>
              <a:rPr lang="el-GR" dirty="0">
                <a:solidFill>
                  <a:srgbClr val="000000"/>
                </a:solidFill>
                <a:latin typeface="Corbel" panose="020B0503020204020204" pitchFamily="34" charset="0"/>
              </a:rPr>
              <a:t>τάση να απορρίπτουμε ―ή τουλάχιστον να αποδεχόμαστε δυσκολότερα― δεδομένα που αντικρούουν τις πεποιθήσεις μας, ενώ αποδεχόμαστε με ευκολία στοιχεία που τις επιβεβαιώνουν. </a:t>
            </a:r>
          </a:p>
          <a:p>
            <a:endParaRPr lang="el-GR" b="0" u="none" strike="noStrike" dirty="0">
              <a:solidFill>
                <a:srgbClr val="000000"/>
              </a:solidFill>
              <a:effectLst/>
              <a:latin typeface="Corbel" panose="020B0503020204020204" pitchFamily="34" charset="0"/>
            </a:endParaRPr>
          </a:p>
          <a:p>
            <a:r>
              <a:rPr lang="en-GR" dirty="0">
                <a:solidFill>
                  <a:srgbClr val="000000"/>
                </a:solidFill>
                <a:latin typeface="Corbel" panose="020B0503020204020204" pitchFamily="34" charset="0"/>
              </a:rPr>
              <a:t>Αντί να διαμορφώνουμε την κρίση μας αξιολογώντας κάθε φορά τα δεδομένα που έχουμε μπροστά μας, τείνουμε να αναζητούμε </a:t>
            </a:r>
            <a:r>
              <a:rPr lang="el-GR" dirty="0">
                <a:solidFill>
                  <a:srgbClr val="000000"/>
                </a:solidFill>
                <a:latin typeface="Corbel" panose="020B0503020204020204" pitchFamily="34" charset="0"/>
              </a:rPr>
              <a:t>πληροφορίες</a:t>
            </a:r>
            <a:r>
              <a:rPr lang="en-GR" dirty="0">
                <a:solidFill>
                  <a:srgbClr val="000000"/>
                </a:solidFill>
                <a:latin typeface="Corbel" panose="020B0503020204020204" pitchFamily="34" charset="0"/>
              </a:rPr>
              <a:t> που επιβεβαιώνουν τις αντιλήψεις μας </a:t>
            </a:r>
            <a:r>
              <a:rPr lang="el-GR" dirty="0">
                <a:solidFill>
                  <a:srgbClr val="000000"/>
                </a:solidFill>
                <a:latin typeface="Corbel" panose="020B0503020204020204" pitchFamily="34" charset="0"/>
              </a:rPr>
              <a:t>και να απορρίπτουμε ή να </a:t>
            </a:r>
            <a:r>
              <a:rPr lang="en-GR" dirty="0">
                <a:solidFill>
                  <a:srgbClr val="000000"/>
                </a:solidFill>
                <a:latin typeface="Corbel" panose="020B0503020204020204" pitchFamily="34" charset="0"/>
              </a:rPr>
              <a:t>αποδομούμε εκείνες που τις αντικρούουν. </a:t>
            </a:r>
            <a:endParaRPr lang="en-US" b="0" u="none" strike="noStrike" dirty="0">
              <a:solidFill>
                <a:srgbClr val="000000"/>
              </a:solidFill>
              <a:effectLst/>
              <a:latin typeface="Corbel" panose="020B0503020204020204" pitchFamily="34" charset="0"/>
            </a:endParaRPr>
          </a:p>
          <a:p>
            <a:endParaRPr lang="en-US" dirty="0">
              <a:solidFill>
                <a:srgbClr val="000000"/>
              </a:solidFill>
              <a:latin typeface="Corbel" panose="020B0503020204020204" pitchFamily="34" charset="0"/>
            </a:endParaRPr>
          </a:p>
        </p:txBody>
      </p:sp>
    </p:spTree>
    <p:extLst>
      <p:ext uri="{BB962C8B-B14F-4D97-AF65-F5344CB8AC3E}">
        <p14:creationId xmlns:p14="http://schemas.microsoft.com/office/powerpoint/2010/main" val="4251290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2223</TotalTime>
  <Words>1531</Words>
  <Application>Microsoft Macintosh PowerPoint</Application>
  <PresentationFormat>Widescreen</PresentationFormat>
  <Paragraphs>128</Paragraphs>
  <Slides>20</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Corbel</vt:lpstr>
      <vt:lpstr>Helvetica Neue</vt:lpstr>
      <vt:lpstr>NonBreakingSpaceOverride</vt:lpstr>
      <vt:lpstr>Times New Roman</vt:lpstr>
      <vt:lpstr>Office Theme</vt:lpstr>
      <vt:lpstr>PowerPoint Presentation</vt:lpstr>
      <vt:lpstr>1. Να κατανοήσουμε τι είναι και πώς λειτουργεί η επιστήμη </vt:lpstr>
      <vt:lpstr>1. Να κατανοήσουμε τι είναι και πώς λειτουργεί η επιστήμη. </vt:lpstr>
      <vt:lpstr>2. Να κατανοήσουμε τι δεν είναι επιστήμη </vt:lpstr>
      <vt:lpstr>3. Να κατανοήσουμε τον ανορθολογισμό</vt:lpstr>
      <vt:lpstr>3. Να κατανοήσουμε τον ανορθολογισμό</vt:lpstr>
      <vt:lpstr>3. Να κατανοήσουμε τον ανορθολογισμό</vt:lpstr>
      <vt:lpstr>4. Να αναζητήσουμε τον ανορθολογισμό πρώτα σ’ εμάς τους ίδιους</vt:lpstr>
      <vt:lpstr>4. Να αναζητήσουμε τον ανορθολογισμό πρώτα σ’ εμάς τους ίδιους</vt:lpstr>
      <vt:lpstr>4. Να αναζητήσουμε τον ανορθολογισμό πρώτα σ’ εμάς τους ίδιους</vt:lpstr>
      <vt:lpstr>4. Να αναζητήσουμε τον ανορθολογισμό πρώτα σ’ εμάς τους ίδιους</vt:lpstr>
      <vt:lpstr>1. Να κατανοήσουμε τι είναι και πώς λειτουργεί η επιστήμη </vt:lpstr>
      <vt:lpstr>5. Να ξεκινήσουμε από το σχολείο…</vt:lpstr>
      <vt:lpstr>5. Να ξεκινήσουμε από το σχολείο…</vt:lpstr>
      <vt:lpstr>6. Να καλλιεργήσουμε το στατιστικό εγγραμματισμό και την πιθανοκρατική σκέψη</vt:lpstr>
      <vt:lpstr>PowerPoint Presentation</vt:lpstr>
      <vt:lpstr>7. Να δώσουμε έμφαση στην εκπαίδευση των ενηλίκων</vt:lpstr>
      <vt:lpstr>PowerPoint Presentation</vt:lpstr>
      <vt:lpstr>PowerPoint Presentation</vt:lpstr>
      <vt:lpstr>Σχετικά βιβλία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Panos Sapountzis</dc:creator>
  <cp:lastModifiedBy>Panos Sapountzis</cp:lastModifiedBy>
  <cp:revision>27</cp:revision>
  <dcterms:created xsi:type="dcterms:W3CDTF">2024-02-10T06:56:40Z</dcterms:created>
  <dcterms:modified xsi:type="dcterms:W3CDTF">2024-02-16T07:50:59Z</dcterms:modified>
</cp:coreProperties>
</file>